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diagrams/layout1.xml" ContentType="application/vnd.openxmlformats-officedocument.drawingml.diagramLayout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7"/>
  </p:notesMasterIdLst>
  <p:sldIdLst>
    <p:sldId id="256" r:id="rId2"/>
    <p:sldId id="264" r:id="rId3"/>
    <p:sldId id="265" r:id="rId4"/>
    <p:sldId id="259" r:id="rId5"/>
    <p:sldId id="260" r:id="rId6"/>
    <p:sldId id="276" r:id="rId7"/>
    <p:sldId id="277" r:id="rId8"/>
    <p:sldId id="272" r:id="rId9"/>
    <p:sldId id="270" r:id="rId10"/>
    <p:sldId id="271" r:id="rId11"/>
    <p:sldId id="261" r:id="rId12"/>
    <p:sldId id="262" r:id="rId13"/>
    <p:sldId id="263" r:id="rId14"/>
    <p:sldId id="275" r:id="rId15"/>
    <p:sldId id="279" r:id="rId16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285925-DA7E-49BD-B8AE-716C73B01CBE}" type="doc">
      <dgm:prSet loTypeId="urn:microsoft.com/office/officeart/2005/8/layout/v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7EC38C5D-0B82-40C6-9D21-031C01F1A625}">
      <dgm:prSet phldrT="[Text]" custT="1"/>
      <dgm:spPr/>
      <dgm:t>
        <a:bodyPr/>
        <a:lstStyle/>
        <a:p>
          <a:r>
            <a:rPr lang="de-DE" sz="1800" b="1" dirty="0" smtClean="0">
              <a:latin typeface="+mj-lt"/>
            </a:rPr>
            <a:t>Lernziele</a:t>
          </a:r>
          <a:endParaRPr lang="de-DE" sz="1800" b="1" dirty="0">
            <a:latin typeface="+mj-lt"/>
          </a:endParaRPr>
        </a:p>
      </dgm:t>
    </dgm:pt>
    <dgm:pt modelId="{836D070C-1362-44FB-AC25-39C890C5B325}" type="parTrans" cxnId="{161FE932-C7A2-4331-B727-F45C1D5A1E60}">
      <dgm:prSet/>
      <dgm:spPr/>
      <dgm:t>
        <a:bodyPr/>
        <a:lstStyle/>
        <a:p>
          <a:endParaRPr lang="de-DE" sz="1300"/>
        </a:p>
      </dgm:t>
    </dgm:pt>
    <dgm:pt modelId="{89F22C01-328D-4106-B569-69D95802E1C8}" type="sibTrans" cxnId="{161FE932-C7A2-4331-B727-F45C1D5A1E60}">
      <dgm:prSet/>
      <dgm:spPr/>
      <dgm:t>
        <a:bodyPr/>
        <a:lstStyle/>
        <a:p>
          <a:endParaRPr lang="de-DE" sz="1300"/>
        </a:p>
      </dgm:t>
    </dgm:pt>
    <dgm:pt modelId="{6A911D70-41EB-45A6-9909-395836D07341}">
      <dgm:prSet phldrT="[Text]" custT="1"/>
      <dgm:spPr/>
      <dgm:t>
        <a:bodyPr/>
        <a:lstStyle/>
        <a:p>
          <a:r>
            <a:rPr lang="de-DE" sz="1400" b="1" dirty="0" smtClean="0">
              <a:latin typeface="+mj-lt"/>
            </a:rPr>
            <a:t>Kennenlernen eines Industrieunternehmens</a:t>
          </a:r>
          <a:endParaRPr lang="de-DE" sz="1400" b="1" dirty="0">
            <a:latin typeface="+mj-lt"/>
          </a:endParaRPr>
        </a:p>
      </dgm:t>
    </dgm:pt>
    <dgm:pt modelId="{3719F8C6-18D5-45A6-837C-8FDA6FEA3DC5}" type="parTrans" cxnId="{C984B08F-53E5-41DA-9DB9-8B1D3756BD7C}">
      <dgm:prSet/>
      <dgm:spPr/>
      <dgm:t>
        <a:bodyPr/>
        <a:lstStyle/>
        <a:p>
          <a:endParaRPr lang="de-DE" sz="1300"/>
        </a:p>
      </dgm:t>
    </dgm:pt>
    <dgm:pt modelId="{17D6047E-4783-4551-8D02-E259051EA88B}" type="sibTrans" cxnId="{C984B08F-53E5-41DA-9DB9-8B1D3756BD7C}">
      <dgm:prSet/>
      <dgm:spPr/>
      <dgm:t>
        <a:bodyPr/>
        <a:lstStyle/>
        <a:p>
          <a:endParaRPr lang="de-DE" sz="1300"/>
        </a:p>
      </dgm:t>
    </dgm:pt>
    <dgm:pt modelId="{54889528-A914-46CD-B60E-28B518242480}">
      <dgm:prSet phldrT="[Text]" custT="1"/>
      <dgm:spPr/>
      <dgm:t>
        <a:bodyPr/>
        <a:lstStyle/>
        <a:p>
          <a:r>
            <a:rPr lang="de-DE" sz="1400" b="1" dirty="0" smtClean="0">
              <a:latin typeface="+mj-lt"/>
            </a:rPr>
            <a:t>Praktische Erfahrungen in den Metall- und Elektroberufen </a:t>
          </a:r>
          <a:endParaRPr lang="de-DE" sz="1400" b="1" dirty="0">
            <a:latin typeface="+mj-lt"/>
          </a:endParaRPr>
        </a:p>
      </dgm:t>
    </dgm:pt>
    <dgm:pt modelId="{D3DC40CF-26F4-46C2-A163-A6F2A0584F08}" type="parTrans" cxnId="{025AE235-D35B-4115-953E-D8072C92FD34}">
      <dgm:prSet/>
      <dgm:spPr/>
      <dgm:t>
        <a:bodyPr/>
        <a:lstStyle/>
        <a:p>
          <a:endParaRPr lang="de-DE" sz="1300"/>
        </a:p>
      </dgm:t>
    </dgm:pt>
    <dgm:pt modelId="{A190CBA2-C896-42B0-AECF-04C6E4A3B0B0}" type="sibTrans" cxnId="{025AE235-D35B-4115-953E-D8072C92FD34}">
      <dgm:prSet/>
      <dgm:spPr/>
      <dgm:t>
        <a:bodyPr/>
        <a:lstStyle/>
        <a:p>
          <a:endParaRPr lang="de-DE" sz="1300"/>
        </a:p>
      </dgm:t>
    </dgm:pt>
    <dgm:pt modelId="{BA51F8EF-5E57-40FE-BA9B-C2BC6DF3231E}">
      <dgm:prSet phldrT="[Text]" custT="1"/>
      <dgm:spPr/>
      <dgm:t>
        <a:bodyPr/>
        <a:lstStyle/>
        <a:p>
          <a:r>
            <a:rPr lang="de-DE" sz="1800" b="1" dirty="0" smtClean="0">
              <a:latin typeface="+mj-lt"/>
            </a:rPr>
            <a:t>Informationen zur Ausbildung</a:t>
          </a:r>
          <a:endParaRPr lang="de-DE" sz="1800" b="1" dirty="0">
            <a:latin typeface="+mj-lt"/>
          </a:endParaRPr>
        </a:p>
      </dgm:t>
    </dgm:pt>
    <dgm:pt modelId="{0234663E-4B64-4C7A-B5BA-01EF417FAEE0}" type="parTrans" cxnId="{A20A51A9-76AA-4158-8A3E-37ED509C34D4}">
      <dgm:prSet/>
      <dgm:spPr/>
      <dgm:t>
        <a:bodyPr/>
        <a:lstStyle/>
        <a:p>
          <a:endParaRPr lang="de-DE" sz="1300"/>
        </a:p>
      </dgm:t>
    </dgm:pt>
    <dgm:pt modelId="{40557B16-3208-4DB3-BAE3-D25F4DF62181}" type="sibTrans" cxnId="{A20A51A9-76AA-4158-8A3E-37ED509C34D4}">
      <dgm:prSet/>
      <dgm:spPr/>
      <dgm:t>
        <a:bodyPr/>
        <a:lstStyle/>
        <a:p>
          <a:endParaRPr lang="de-DE" sz="1300"/>
        </a:p>
      </dgm:t>
    </dgm:pt>
    <dgm:pt modelId="{206D811C-01AE-4F69-B26F-50318F225AAE}">
      <dgm:prSet phldrT="[Text]" custT="1"/>
      <dgm:spPr/>
      <dgm:t>
        <a:bodyPr/>
        <a:lstStyle/>
        <a:p>
          <a:r>
            <a:rPr lang="de-DE" sz="1400" b="1" dirty="0" smtClean="0">
              <a:latin typeface="+mj-lt"/>
            </a:rPr>
            <a:t>Konzept, Lernformen und –orte</a:t>
          </a:r>
          <a:endParaRPr lang="de-DE" sz="1400" b="1" dirty="0">
            <a:latin typeface="+mj-lt"/>
          </a:endParaRPr>
        </a:p>
      </dgm:t>
    </dgm:pt>
    <dgm:pt modelId="{35022F0C-0F7A-4014-ABD5-DFFF3D74D85B}" type="parTrans" cxnId="{E3C4001D-C139-4965-82C5-F1692ED52B5A}">
      <dgm:prSet/>
      <dgm:spPr/>
      <dgm:t>
        <a:bodyPr/>
        <a:lstStyle/>
        <a:p>
          <a:endParaRPr lang="de-DE" sz="1300"/>
        </a:p>
      </dgm:t>
    </dgm:pt>
    <dgm:pt modelId="{D6A128E0-C01C-4145-8E4F-BA3929A437CA}" type="sibTrans" cxnId="{E3C4001D-C139-4965-82C5-F1692ED52B5A}">
      <dgm:prSet/>
      <dgm:spPr/>
      <dgm:t>
        <a:bodyPr/>
        <a:lstStyle/>
        <a:p>
          <a:endParaRPr lang="de-DE" sz="1300"/>
        </a:p>
      </dgm:t>
    </dgm:pt>
    <dgm:pt modelId="{DABDA761-0413-4897-A426-ADFBEEA5A7DE}">
      <dgm:prSet custT="1"/>
      <dgm:spPr/>
      <dgm:t>
        <a:bodyPr/>
        <a:lstStyle/>
        <a:p>
          <a:r>
            <a:rPr lang="de-DE" sz="1800" b="1" dirty="0" smtClean="0">
              <a:latin typeface="+mj-lt"/>
            </a:rPr>
            <a:t>Informationen zum Unternehmen</a:t>
          </a:r>
          <a:endParaRPr lang="de-DE" sz="1800" b="1" dirty="0">
            <a:latin typeface="+mj-lt"/>
          </a:endParaRPr>
        </a:p>
      </dgm:t>
    </dgm:pt>
    <dgm:pt modelId="{D570F001-80AE-4E4F-8307-2B5F4490E8F3}" type="parTrans" cxnId="{E2515A25-D885-4597-A967-ACC1B829A15F}">
      <dgm:prSet/>
      <dgm:spPr/>
      <dgm:t>
        <a:bodyPr/>
        <a:lstStyle/>
        <a:p>
          <a:endParaRPr lang="de-DE" sz="1300"/>
        </a:p>
      </dgm:t>
    </dgm:pt>
    <dgm:pt modelId="{75FC3594-8DCD-4CFA-8211-980C32C2C952}" type="sibTrans" cxnId="{E2515A25-D885-4597-A967-ACC1B829A15F}">
      <dgm:prSet/>
      <dgm:spPr/>
      <dgm:t>
        <a:bodyPr/>
        <a:lstStyle/>
        <a:p>
          <a:endParaRPr lang="de-DE" sz="1300"/>
        </a:p>
      </dgm:t>
    </dgm:pt>
    <dgm:pt modelId="{5A06E4E8-E3AE-406E-BA41-9B34DA272A7F}">
      <dgm:prSet phldrT="[Text]" custT="1"/>
      <dgm:spPr/>
      <dgm:t>
        <a:bodyPr/>
        <a:lstStyle/>
        <a:p>
          <a:r>
            <a:rPr lang="de-DE" sz="1400" b="1" dirty="0" smtClean="0">
              <a:latin typeface="+mj-lt"/>
            </a:rPr>
            <a:t>Beteiligte der Ausbildung bzw. des Studiums</a:t>
          </a:r>
          <a:endParaRPr lang="de-DE" sz="1400" b="1" dirty="0">
            <a:latin typeface="+mj-lt"/>
          </a:endParaRPr>
        </a:p>
      </dgm:t>
    </dgm:pt>
    <dgm:pt modelId="{C460F05A-AAAF-42A7-A221-F97D2FCBC553}" type="parTrans" cxnId="{ECFAC662-8E04-420D-9B1E-9FE07A4A90FD}">
      <dgm:prSet/>
      <dgm:spPr/>
      <dgm:t>
        <a:bodyPr/>
        <a:lstStyle/>
        <a:p>
          <a:endParaRPr lang="de-DE" sz="1300"/>
        </a:p>
      </dgm:t>
    </dgm:pt>
    <dgm:pt modelId="{EFC6E6BF-3FD8-4E7F-8B66-331C11E7DB7B}" type="sibTrans" cxnId="{ECFAC662-8E04-420D-9B1E-9FE07A4A90FD}">
      <dgm:prSet/>
      <dgm:spPr/>
      <dgm:t>
        <a:bodyPr/>
        <a:lstStyle/>
        <a:p>
          <a:endParaRPr lang="de-DE" sz="1300"/>
        </a:p>
      </dgm:t>
    </dgm:pt>
    <dgm:pt modelId="{2E0ABAAC-80C7-47B4-BFF5-B67B63F8F40D}">
      <dgm:prSet phldrT="[Text]" custT="1"/>
      <dgm:spPr/>
      <dgm:t>
        <a:bodyPr/>
        <a:lstStyle/>
        <a:p>
          <a:r>
            <a:rPr lang="de-DE" sz="1400" b="1" dirty="0" smtClean="0">
              <a:latin typeface="+mj-lt"/>
            </a:rPr>
            <a:t>Ausbildungsberufe und duale Studiengänge</a:t>
          </a:r>
          <a:endParaRPr lang="de-DE" sz="1400" b="1" dirty="0">
            <a:latin typeface="+mj-lt"/>
          </a:endParaRPr>
        </a:p>
      </dgm:t>
    </dgm:pt>
    <dgm:pt modelId="{1A1A88B7-F11F-4B6D-A2AC-173F64D6F5BE}" type="parTrans" cxnId="{C9C64B93-31BB-4EDD-9FA4-6403C7121B02}">
      <dgm:prSet/>
      <dgm:spPr/>
      <dgm:t>
        <a:bodyPr/>
        <a:lstStyle/>
        <a:p>
          <a:endParaRPr lang="de-DE" sz="1300"/>
        </a:p>
      </dgm:t>
    </dgm:pt>
    <dgm:pt modelId="{3A437116-21BB-4961-A006-4FAEC2227839}" type="sibTrans" cxnId="{C9C64B93-31BB-4EDD-9FA4-6403C7121B02}">
      <dgm:prSet/>
      <dgm:spPr/>
      <dgm:t>
        <a:bodyPr/>
        <a:lstStyle/>
        <a:p>
          <a:endParaRPr lang="de-DE" sz="1300"/>
        </a:p>
      </dgm:t>
    </dgm:pt>
    <dgm:pt modelId="{D8549A52-19C1-41F4-B94A-51906F53DC08}">
      <dgm:prSet phldrT="[Text]" custT="1"/>
      <dgm:spPr/>
      <dgm:t>
        <a:bodyPr/>
        <a:lstStyle/>
        <a:p>
          <a:r>
            <a:rPr lang="de-DE" sz="1400" b="1" dirty="0" smtClean="0">
              <a:latin typeface="+mj-lt"/>
            </a:rPr>
            <a:t>Besonderheiten der Ausbildung bei RRPS</a:t>
          </a:r>
          <a:endParaRPr lang="de-DE" sz="1400" b="1" dirty="0">
            <a:latin typeface="+mj-lt"/>
          </a:endParaRPr>
        </a:p>
      </dgm:t>
    </dgm:pt>
    <dgm:pt modelId="{8C933979-703C-4509-A20F-28C47D805917}" type="parTrans" cxnId="{F5CCCC45-1BE6-458D-8770-5F5FC63E04E6}">
      <dgm:prSet/>
      <dgm:spPr/>
      <dgm:t>
        <a:bodyPr/>
        <a:lstStyle/>
        <a:p>
          <a:endParaRPr lang="de-DE" sz="1300"/>
        </a:p>
      </dgm:t>
    </dgm:pt>
    <dgm:pt modelId="{DD60806A-8A5F-4AFF-AC19-89FCDD4C134D}" type="sibTrans" cxnId="{F5CCCC45-1BE6-458D-8770-5F5FC63E04E6}">
      <dgm:prSet/>
      <dgm:spPr/>
      <dgm:t>
        <a:bodyPr/>
        <a:lstStyle/>
        <a:p>
          <a:endParaRPr lang="de-DE" sz="1300"/>
        </a:p>
      </dgm:t>
    </dgm:pt>
    <dgm:pt modelId="{B369E58F-7D6E-4091-B825-2D7272A95E8B}">
      <dgm:prSet custT="1"/>
      <dgm:spPr/>
      <dgm:t>
        <a:bodyPr/>
        <a:lstStyle/>
        <a:p>
          <a:r>
            <a:rPr lang="de-DE" sz="1400" b="1" dirty="0" smtClean="0">
              <a:latin typeface="+mj-lt"/>
            </a:rPr>
            <a:t>Standort</a:t>
          </a:r>
          <a:endParaRPr lang="de-DE" sz="1400" b="1" dirty="0">
            <a:latin typeface="+mj-lt"/>
          </a:endParaRPr>
        </a:p>
      </dgm:t>
    </dgm:pt>
    <dgm:pt modelId="{114D4107-3B02-423E-8BAE-A010DCCD7D15}" type="parTrans" cxnId="{D9D12DD0-277C-4F58-A61C-3F2C3CE46842}">
      <dgm:prSet/>
      <dgm:spPr/>
      <dgm:t>
        <a:bodyPr/>
        <a:lstStyle/>
        <a:p>
          <a:endParaRPr lang="de-DE" sz="1300"/>
        </a:p>
      </dgm:t>
    </dgm:pt>
    <dgm:pt modelId="{D9296835-76D4-44EA-BC19-78B97EC35261}" type="sibTrans" cxnId="{D9D12DD0-277C-4F58-A61C-3F2C3CE46842}">
      <dgm:prSet/>
      <dgm:spPr/>
      <dgm:t>
        <a:bodyPr/>
        <a:lstStyle/>
        <a:p>
          <a:endParaRPr lang="de-DE" sz="1300"/>
        </a:p>
      </dgm:t>
    </dgm:pt>
    <dgm:pt modelId="{6D89BED8-A931-4976-ABA9-B80821B214BE}">
      <dgm:prSet custT="1"/>
      <dgm:spPr/>
      <dgm:t>
        <a:bodyPr/>
        <a:lstStyle/>
        <a:p>
          <a:r>
            <a:rPr lang="de-DE" sz="1400" b="1" dirty="0" smtClean="0">
              <a:latin typeface="+mj-lt"/>
            </a:rPr>
            <a:t>Kennzahlen</a:t>
          </a:r>
          <a:endParaRPr lang="de-DE" sz="1400" b="1" dirty="0">
            <a:latin typeface="+mj-lt"/>
          </a:endParaRPr>
        </a:p>
      </dgm:t>
    </dgm:pt>
    <dgm:pt modelId="{46E07D5E-7011-46AC-910C-A4648AFDE312}" type="parTrans" cxnId="{FE1C6F6C-A895-4680-946E-B96BD37161E8}">
      <dgm:prSet/>
      <dgm:spPr/>
      <dgm:t>
        <a:bodyPr/>
        <a:lstStyle/>
        <a:p>
          <a:endParaRPr lang="de-DE" sz="1300"/>
        </a:p>
      </dgm:t>
    </dgm:pt>
    <dgm:pt modelId="{383EF920-A4E0-4711-B88C-205BE09AA6A6}" type="sibTrans" cxnId="{FE1C6F6C-A895-4680-946E-B96BD37161E8}">
      <dgm:prSet/>
      <dgm:spPr/>
      <dgm:t>
        <a:bodyPr/>
        <a:lstStyle/>
        <a:p>
          <a:endParaRPr lang="de-DE" sz="1300"/>
        </a:p>
      </dgm:t>
    </dgm:pt>
    <dgm:pt modelId="{2A14812F-C69E-4106-9D02-E340E767D377}">
      <dgm:prSet custT="1"/>
      <dgm:spPr/>
      <dgm:t>
        <a:bodyPr/>
        <a:lstStyle/>
        <a:p>
          <a:r>
            <a:rPr lang="de-DE" sz="1400" b="1" dirty="0" smtClean="0">
              <a:latin typeface="+mj-lt"/>
            </a:rPr>
            <a:t>Produkte</a:t>
          </a:r>
          <a:endParaRPr lang="de-DE" sz="1400" b="1" dirty="0">
            <a:latin typeface="+mj-lt"/>
          </a:endParaRPr>
        </a:p>
      </dgm:t>
    </dgm:pt>
    <dgm:pt modelId="{D7DCD795-6C1C-4218-8C74-A4D7D508336A}" type="parTrans" cxnId="{752774A0-74D7-45AF-A98F-2DE676B77E6B}">
      <dgm:prSet/>
      <dgm:spPr/>
      <dgm:t>
        <a:bodyPr/>
        <a:lstStyle/>
        <a:p>
          <a:endParaRPr lang="de-DE" sz="1300"/>
        </a:p>
      </dgm:t>
    </dgm:pt>
    <dgm:pt modelId="{DE5933B6-F290-48A7-A962-27BCA1F2EF83}" type="sibTrans" cxnId="{752774A0-74D7-45AF-A98F-2DE676B77E6B}">
      <dgm:prSet/>
      <dgm:spPr/>
      <dgm:t>
        <a:bodyPr/>
        <a:lstStyle/>
        <a:p>
          <a:endParaRPr lang="de-DE" sz="1300"/>
        </a:p>
      </dgm:t>
    </dgm:pt>
    <dgm:pt modelId="{D2FF7D08-070C-428D-9058-1E3AB3D9B578}">
      <dgm:prSet custT="1"/>
      <dgm:spPr/>
      <dgm:t>
        <a:bodyPr/>
        <a:lstStyle/>
        <a:p>
          <a:r>
            <a:rPr lang="de-DE" sz="1400" b="1" dirty="0" smtClean="0">
              <a:latin typeface="+mj-lt"/>
            </a:rPr>
            <a:t>Vision</a:t>
          </a:r>
          <a:endParaRPr lang="de-DE" sz="1400" b="1" dirty="0">
            <a:latin typeface="+mj-lt"/>
          </a:endParaRPr>
        </a:p>
      </dgm:t>
    </dgm:pt>
    <dgm:pt modelId="{C6A3A1BC-5149-41F2-AAF1-D41255FD38F4}" type="parTrans" cxnId="{F28C25CA-24C3-4D8C-9DC9-875260D4C06A}">
      <dgm:prSet/>
      <dgm:spPr/>
      <dgm:t>
        <a:bodyPr/>
        <a:lstStyle/>
        <a:p>
          <a:endParaRPr lang="de-DE" sz="1300"/>
        </a:p>
      </dgm:t>
    </dgm:pt>
    <dgm:pt modelId="{76787A13-C57A-48C2-A65E-A4C1D77A0CD6}" type="sibTrans" cxnId="{F28C25CA-24C3-4D8C-9DC9-875260D4C06A}">
      <dgm:prSet/>
      <dgm:spPr/>
      <dgm:t>
        <a:bodyPr/>
        <a:lstStyle/>
        <a:p>
          <a:endParaRPr lang="de-DE" sz="1300"/>
        </a:p>
      </dgm:t>
    </dgm:pt>
    <dgm:pt modelId="{0236A201-CBB1-4DC6-8257-3E3E050EEFD9}">
      <dgm:prSet phldrT="[Text]" custT="1"/>
      <dgm:spPr/>
      <dgm:t>
        <a:bodyPr/>
        <a:lstStyle/>
        <a:p>
          <a:r>
            <a:rPr lang="de-DE" sz="1400" b="1" dirty="0" smtClean="0">
              <a:latin typeface="+mj-lt"/>
            </a:rPr>
            <a:t>Überblick über Ausbildungsmöglichkeiten und Anforderungen</a:t>
          </a:r>
          <a:endParaRPr lang="de-DE" sz="1400" b="1" dirty="0">
            <a:latin typeface="+mj-lt"/>
          </a:endParaRPr>
        </a:p>
      </dgm:t>
    </dgm:pt>
    <dgm:pt modelId="{71CAC97E-409B-444A-B157-1501058E109A}" type="parTrans" cxnId="{663D6F12-8C73-464E-B02A-A5513BD18024}">
      <dgm:prSet/>
      <dgm:spPr/>
      <dgm:t>
        <a:bodyPr/>
        <a:lstStyle/>
        <a:p>
          <a:endParaRPr lang="de-DE" sz="1300"/>
        </a:p>
      </dgm:t>
    </dgm:pt>
    <dgm:pt modelId="{0662DC0B-3322-44C5-A7F3-46FEA38978C6}" type="sibTrans" cxnId="{663D6F12-8C73-464E-B02A-A5513BD18024}">
      <dgm:prSet/>
      <dgm:spPr/>
      <dgm:t>
        <a:bodyPr/>
        <a:lstStyle/>
        <a:p>
          <a:endParaRPr lang="de-DE" sz="1300"/>
        </a:p>
      </dgm:t>
    </dgm:pt>
    <dgm:pt modelId="{052C1687-DCD0-45E2-96CF-C1C9737FBD42}" type="pres">
      <dgm:prSet presAssocID="{60285925-DA7E-49BD-B8AE-716C73B01CB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C44E0799-B34F-476C-A568-D584256E7F5A}" type="pres">
      <dgm:prSet presAssocID="{7EC38C5D-0B82-40C6-9D21-031C01F1A625}" presName="linNode" presStyleCnt="0"/>
      <dgm:spPr/>
    </dgm:pt>
    <dgm:pt modelId="{F85F6AAB-8CCE-4CBC-A285-3A1EB732B6F9}" type="pres">
      <dgm:prSet presAssocID="{7EC38C5D-0B82-40C6-9D21-031C01F1A625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B0C57AE-E733-47CE-9E80-6CA78C2C6BC9}" type="pres">
      <dgm:prSet presAssocID="{7EC38C5D-0B82-40C6-9D21-031C01F1A625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78FA6FC-DFA5-4046-9BA2-405B7C2A15F6}" type="pres">
      <dgm:prSet presAssocID="{89F22C01-328D-4106-B569-69D95802E1C8}" presName="spacing" presStyleCnt="0"/>
      <dgm:spPr/>
    </dgm:pt>
    <dgm:pt modelId="{E9F929C2-4D4E-41B3-B862-8A943649AC33}" type="pres">
      <dgm:prSet presAssocID="{DABDA761-0413-4897-A426-ADFBEEA5A7DE}" presName="linNode" presStyleCnt="0"/>
      <dgm:spPr/>
    </dgm:pt>
    <dgm:pt modelId="{55034961-1B25-41AC-83C1-C86C8F471A21}" type="pres">
      <dgm:prSet presAssocID="{DABDA761-0413-4897-A426-ADFBEEA5A7DE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CABB7AF-CD87-4663-85E6-B0442EE6B829}" type="pres">
      <dgm:prSet presAssocID="{DABDA761-0413-4897-A426-ADFBEEA5A7DE}" presName="childShp" presStyleLbl="bgAccFollowNode1" presStyleIdx="1" presStyleCnt="3" custLinFactNeighborX="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256E0FC-6F86-4CF5-A3DD-4D3EE61EEE0B}" type="pres">
      <dgm:prSet presAssocID="{75FC3594-8DCD-4CFA-8211-980C32C2C952}" presName="spacing" presStyleCnt="0"/>
      <dgm:spPr/>
    </dgm:pt>
    <dgm:pt modelId="{06785A42-8132-45B7-8F37-B0CC81E06FB7}" type="pres">
      <dgm:prSet presAssocID="{BA51F8EF-5E57-40FE-BA9B-C2BC6DF3231E}" presName="linNode" presStyleCnt="0"/>
      <dgm:spPr/>
    </dgm:pt>
    <dgm:pt modelId="{C57DE8B5-B7F8-4F0C-B67D-80D1D4634277}" type="pres">
      <dgm:prSet presAssocID="{BA51F8EF-5E57-40FE-BA9B-C2BC6DF3231E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0731F46-4B97-4E0A-B332-CDFE5EA0E527}" type="pres">
      <dgm:prSet presAssocID="{BA51F8EF-5E57-40FE-BA9B-C2BC6DF3231E}" presName="childShp" presStyleLbl="bgAccFollowNode1" presStyleIdx="2" presStyleCnt="3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63D6F12-8C73-464E-B02A-A5513BD18024}" srcId="{7EC38C5D-0B82-40C6-9D21-031C01F1A625}" destId="{0236A201-CBB1-4DC6-8257-3E3E050EEFD9}" srcOrd="2" destOrd="0" parTransId="{71CAC97E-409B-444A-B157-1501058E109A}" sibTransId="{0662DC0B-3322-44C5-A7F3-46FEA38978C6}"/>
    <dgm:cxn modelId="{FE1C6F6C-A895-4680-946E-B96BD37161E8}" srcId="{DABDA761-0413-4897-A426-ADFBEEA5A7DE}" destId="{6D89BED8-A931-4976-ABA9-B80821B214BE}" srcOrd="1" destOrd="0" parTransId="{46E07D5E-7011-46AC-910C-A4648AFDE312}" sibTransId="{383EF920-A4E0-4711-B88C-205BE09AA6A6}"/>
    <dgm:cxn modelId="{8FF30DB8-76A9-4712-BEB0-856747E561CD}" type="presOf" srcId="{B369E58F-7D6E-4091-B825-2D7272A95E8B}" destId="{3CABB7AF-CD87-4663-85E6-B0442EE6B829}" srcOrd="0" destOrd="0" presId="urn:microsoft.com/office/officeart/2005/8/layout/vList6"/>
    <dgm:cxn modelId="{5B505D4D-C57B-473A-9CAE-84B32A04B90B}" type="presOf" srcId="{BA51F8EF-5E57-40FE-BA9B-C2BC6DF3231E}" destId="{C57DE8B5-B7F8-4F0C-B67D-80D1D4634277}" srcOrd="0" destOrd="0" presId="urn:microsoft.com/office/officeart/2005/8/layout/vList6"/>
    <dgm:cxn modelId="{1EA45335-FEB3-46D6-AF3B-028E4AF56E43}" type="presOf" srcId="{6D89BED8-A931-4976-ABA9-B80821B214BE}" destId="{3CABB7AF-CD87-4663-85E6-B0442EE6B829}" srcOrd="0" destOrd="1" presId="urn:microsoft.com/office/officeart/2005/8/layout/vList6"/>
    <dgm:cxn modelId="{C9C64B93-31BB-4EDD-9FA4-6403C7121B02}" srcId="{BA51F8EF-5E57-40FE-BA9B-C2BC6DF3231E}" destId="{2E0ABAAC-80C7-47B4-BFF5-B67B63F8F40D}" srcOrd="2" destOrd="0" parTransId="{1A1A88B7-F11F-4B6D-A2AC-173F64D6F5BE}" sibTransId="{3A437116-21BB-4961-A006-4FAEC2227839}"/>
    <dgm:cxn modelId="{161FE932-C7A2-4331-B727-F45C1D5A1E60}" srcId="{60285925-DA7E-49BD-B8AE-716C73B01CBE}" destId="{7EC38C5D-0B82-40C6-9D21-031C01F1A625}" srcOrd="0" destOrd="0" parTransId="{836D070C-1362-44FB-AC25-39C890C5B325}" sibTransId="{89F22C01-328D-4106-B569-69D95802E1C8}"/>
    <dgm:cxn modelId="{7483D2AF-3A31-4759-BC55-9D62F743789A}" type="presOf" srcId="{2E0ABAAC-80C7-47B4-BFF5-B67B63F8F40D}" destId="{80731F46-4B97-4E0A-B332-CDFE5EA0E527}" srcOrd="0" destOrd="2" presId="urn:microsoft.com/office/officeart/2005/8/layout/vList6"/>
    <dgm:cxn modelId="{0983418C-7D90-4049-B2CA-F4F3902E13EA}" type="presOf" srcId="{5A06E4E8-E3AE-406E-BA41-9B34DA272A7F}" destId="{80731F46-4B97-4E0A-B332-CDFE5EA0E527}" srcOrd="0" destOrd="1" presId="urn:microsoft.com/office/officeart/2005/8/layout/vList6"/>
    <dgm:cxn modelId="{E3C4001D-C139-4965-82C5-F1692ED52B5A}" srcId="{BA51F8EF-5E57-40FE-BA9B-C2BC6DF3231E}" destId="{206D811C-01AE-4F69-B26F-50318F225AAE}" srcOrd="0" destOrd="0" parTransId="{35022F0C-0F7A-4014-ABD5-DFFF3D74D85B}" sibTransId="{D6A128E0-C01C-4145-8E4F-BA3929A437CA}"/>
    <dgm:cxn modelId="{675E7C99-4D65-4EDD-B966-1DC379A06DC3}" type="presOf" srcId="{60285925-DA7E-49BD-B8AE-716C73B01CBE}" destId="{052C1687-DCD0-45E2-96CF-C1C9737FBD42}" srcOrd="0" destOrd="0" presId="urn:microsoft.com/office/officeart/2005/8/layout/vList6"/>
    <dgm:cxn modelId="{A20A51A9-76AA-4158-8A3E-37ED509C34D4}" srcId="{60285925-DA7E-49BD-B8AE-716C73B01CBE}" destId="{BA51F8EF-5E57-40FE-BA9B-C2BC6DF3231E}" srcOrd="2" destOrd="0" parTransId="{0234663E-4B64-4C7A-B5BA-01EF417FAEE0}" sibTransId="{40557B16-3208-4DB3-BAE3-D25F4DF62181}"/>
    <dgm:cxn modelId="{D9D12DD0-277C-4F58-A61C-3F2C3CE46842}" srcId="{DABDA761-0413-4897-A426-ADFBEEA5A7DE}" destId="{B369E58F-7D6E-4091-B825-2D7272A95E8B}" srcOrd="0" destOrd="0" parTransId="{114D4107-3B02-423E-8BAE-A010DCCD7D15}" sibTransId="{D9296835-76D4-44EA-BC19-78B97EC35261}"/>
    <dgm:cxn modelId="{177D6DD0-CC26-4466-BAF0-36732087E99A}" type="presOf" srcId="{6A911D70-41EB-45A6-9909-395836D07341}" destId="{CB0C57AE-E733-47CE-9E80-6CA78C2C6BC9}" srcOrd="0" destOrd="0" presId="urn:microsoft.com/office/officeart/2005/8/layout/vList6"/>
    <dgm:cxn modelId="{3C661627-2050-45B6-8860-4B517CF8FA0F}" type="presOf" srcId="{54889528-A914-46CD-B60E-28B518242480}" destId="{CB0C57AE-E733-47CE-9E80-6CA78C2C6BC9}" srcOrd="0" destOrd="1" presId="urn:microsoft.com/office/officeart/2005/8/layout/vList6"/>
    <dgm:cxn modelId="{ECFAC662-8E04-420D-9B1E-9FE07A4A90FD}" srcId="{BA51F8EF-5E57-40FE-BA9B-C2BC6DF3231E}" destId="{5A06E4E8-E3AE-406E-BA41-9B34DA272A7F}" srcOrd="1" destOrd="0" parTransId="{C460F05A-AAAF-42A7-A221-F97D2FCBC553}" sibTransId="{EFC6E6BF-3FD8-4E7F-8B66-331C11E7DB7B}"/>
    <dgm:cxn modelId="{F5CCCC45-1BE6-458D-8770-5F5FC63E04E6}" srcId="{BA51F8EF-5E57-40FE-BA9B-C2BC6DF3231E}" destId="{D8549A52-19C1-41F4-B94A-51906F53DC08}" srcOrd="3" destOrd="0" parTransId="{8C933979-703C-4509-A20F-28C47D805917}" sibTransId="{DD60806A-8A5F-4AFF-AC19-89FCDD4C134D}"/>
    <dgm:cxn modelId="{E2515A25-D885-4597-A967-ACC1B829A15F}" srcId="{60285925-DA7E-49BD-B8AE-716C73B01CBE}" destId="{DABDA761-0413-4897-A426-ADFBEEA5A7DE}" srcOrd="1" destOrd="0" parTransId="{D570F001-80AE-4E4F-8307-2B5F4490E8F3}" sibTransId="{75FC3594-8DCD-4CFA-8211-980C32C2C952}"/>
    <dgm:cxn modelId="{4CC928F6-5EA0-4390-A884-1D59FF026697}" type="presOf" srcId="{2A14812F-C69E-4106-9D02-E340E767D377}" destId="{3CABB7AF-CD87-4663-85E6-B0442EE6B829}" srcOrd="0" destOrd="2" presId="urn:microsoft.com/office/officeart/2005/8/layout/vList6"/>
    <dgm:cxn modelId="{9EEE0AD0-C552-4C90-BCAF-3843E0324545}" type="presOf" srcId="{7EC38C5D-0B82-40C6-9D21-031C01F1A625}" destId="{F85F6AAB-8CCE-4CBC-A285-3A1EB732B6F9}" srcOrd="0" destOrd="0" presId="urn:microsoft.com/office/officeart/2005/8/layout/vList6"/>
    <dgm:cxn modelId="{E39AA9D9-38D6-4565-B0CD-A9245EF1F5C1}" type="presOf" srcId="{D8549A52-19C1-41F4-B94A-51906F53DC08}" destId="{80731F46-4B97-4E0A-B332-CDFE5EA0E527}" srcOrd="0" destOrd="3" presId="urn:microsoft.com/office/officeart/2005/8/layout/vList6"/>
    <dgm:cxn modelId="{025AE235-D35B-4115-953E-D8072C92FD34}" srcId="{7EC38C5D-0B82-40C6-9D21-031C01F1A625}" destId="{54889528-A914-46CD-B60E-28B518242480}" srcOrd="1" destOrd="0" parTransId="{D3DC40CF-26F4-46C2-A163-A6F2A0584F08}" sibTransId="{A190CBA2-C896-42B0-AECF-04C6E4A3B0B0}"/>
    <dgm:cxn modelId="{D386E5C0-2598-494F-9A04-66FC84E80BE2}" type="presOf" srcId="{D2FF7D08-070C-428D-9058-1E3AB3D9B578}" destId="{3CABB7AF-CD87-4663-85E6-B0442EE6B829}" srcOrd="0" destOrd="3" presId="urn:microsoft.com/office/officeart/2005/8/layout/vList6"/>
    <dgm:cxn modelId="{C9263EB9-3504-448C-808F-1B83B1768213}" type="presOf" srcId="{206D811C-01AE-4F69-B26F-50318F225AAE}" destId="{80731F46-4B97-4E0A-B332-CDFE5EA0E527}" srcOrd="0" destOrd="0" presId="urn:microsoft.com/office/officeart/2005/8/layout/vList6"/>
    <dgm:cxn modelId="{C984B08F-53E5-41DA-9DB9-8B1D3756BD7C}" srcId="{7EC38C5D-0B82-40C6-9D21-031C01F1A625}" destId="{6A911D70-41EB-45A6-9909-395836D07341}" srcOrd="0" destOrd="0" parTransId="{3719F8C6-18D5-45A6-837C-8FDA6FEA3DC5}" sibTransId="{17D6047E-4783-4551-8D02-E259051EA88B}"/>
    <dgm:cxn modelId="{C5844EA4-403E-41F4-8AFD-C8A86A59502D}" type="presOf" srcId="{DABDA761-0413-4897-A426-ADFBEEA5A7DE}" destId="{55034961-1B25-41AC-83C1-C86C8F471A21}" srcOrd="0" destOrd="0" presId="urn:microsoft.com/office/officeart/2005/8/layout/vList6"/>
    <dgm:cxn modelId="{F28C25CA-24C3-4D8C-9DC9-875260D4C06A}" srcId="{DABDA761-0413-4897-A426-ADFBEEA5A7DE}" destId="{D2FF7D08-070C-428D-9058-1E3AB3D9B578}" srcOrd="3" destOrd="0" parTransId="{C6A3A1BC-5149-41F2-AAF1-D41255FD38F4}" sibTransId="{76787A13-C57A-48C2-A65E-A4C1D77A0CD6}"/>
    <dgm:cxn modelId="{752774A0-74D7-45AF-A98F-2DE676B77E6B}" srcId="{DABDA761-0413-4897-A426-ADFBEEA5A7DE}" destId="{2A14812F-C69E-4106-9D02-E340E767D377}" srcOrd="2" destOrd="0" parTransId="{D7DCD795-6C1C-4218-8C74-A4D7D508336A}" sibTransId="{DE5933B6-F290-48A7-A962-27BCA1F2EF83}"/>
    <dgm:cxn modelId="{F061C04E-C0D6-405B-8266-81EC2023D7D9}" type="presOf" srcId="{0236A201-CBB1-4DC6-8257-3E3E050EEFD9}" destId="{CB0C57AE-E733-47CE-9E80-6CA78C2C6BC9}" srcOrd="0" destOrd="2" presId="urn:microsoft.com/office/officeart/2005/8/layout/vList6"/>
    <dgm:cxn modelId="{7032DC86-BF1C-4737-A5C3-05CD72759C79}" type="presParOf" srcId="{052C1687-DCD0-45E2-96CF-C1C9737FBD42}" destId="{C44E0799-B34F-476C-A568-D584256E7F5A}" srcOrd="0" destOrd="0" presId="urn:microsoft.com/office/officeart/2005/8/layout/vList6"/>
    <dgm:cxn modelId="{A378A131-304E-42E9-B136-944761D57794}" type="presParOf" srcId="{C44E0799-B34F-476C-A568-D584256E7F5A}" destId="{F85F6AAB-8CCE-4CBC-A285-3A1EB732B6F9}" srcOrd="0" destOrd="0" presId="urn:microsoft.com/office/officeart/2005/8/layout/vList6"/>
    <dgm:cxn modelId="{8B05C9E3-F317-49FC-868D-6CB2D29E67E7}" type="presParOf" srcId="{C44E0799-B34F-476C-A568-D584256E7F5A}" destId="{CB0C57AE-E733-47CE-9E80-6CA78C2C6BC9}" srcOrd="1" destOrd="0" presId="urn:microsoft.com/office/officeart/2005/8/layout/vList6"/>
    <dgm:cxn modelId="{B41393D5-F0B9-4926-95F9-5440FB82358A}" type="presParOf" srcId="{052C1687-DCD0-45E2-96CF-C1C9737FBD42}" destId="{C78FA6FC-DFA5-4046-9BA2-405B7C2A15F6}" srcOrd="1" destOrd="0" presId="urn:microsoft.com/office/officeart/2005/8/layout/vList6"/>
    <dgm:cxn modelId="{FA4BAF0F-42A9-4DC0-8F9E-802BF55B159A}" type="presParOf" srcId="{052C1687-DCD0-45E2-96CF-C1C9737FBD42}" destId="{E9F929C2-4D4E-41B3-B862-8A943649AC33}" srcOrd="2" destOrd="0" presId="urn:microsoft.com/office/officeart/2005/8/layout/vList6"/>
    <dgm:cxn modelId="{929D4E8A-F71B-436E-899C-445654A87650}" type="presParOf" srcId="{E9F929C2-4D4E-41B3-B862-8A943649AC33}" destId="{55034961-1B25-41AC-83C1-C86C8F471A21}" srcOrd="0" destOrd="0" presId="urn:microsoft.com/office/officeart/2005/8/layout/vList6"/>
    <dgm:cxn modelId="{799EFB32-FBBB-4D66-AB2D-9EF8C76E10FD}" type="presParOf" srcId="{E9F929C2-4D4E-41B3-B862-8A943649AC33}" destId="{3CABB7AF-CD87-4663-85E6-B0442EE6B829}" srcOrd="1" destOrd="0" presId="urn:microsoft.com/office/officeart/2005/8/layout/vList6"/>
    <dgm:cxn modelId="{4B36CBE5-67F3-46EE-BC5A-C27F05E8ED8C}" type="presParOf" srcId="{052C1687-DCD0-45E2-96CF-C1C9737FBD42}" destId="{A256E0FC-6F86-4CF5-A3DD-4D3EE61EEE0B}" srcOrd="3" destOrd="0" presId="urn:microsoft.com/office/officeart/2005/8/layout/vList6"/>
    <dgm:cxn modelId="{420AE000-A551-438F-8222-DDA733B3BD1A}" type="presParOf" srcId="{052C1687-DCD0-45E2-96CF-C1C9737FBD42}" destId="{06785A42-8132-45B7-8F37-B0CC81E06FB7}" srcOrd="4" destOrd="0" presId="urn:microsoft.com/office/officeart/2005/8/layout/vList6"/>
    <dgm:cxn modelId="{0566E716-5F12-442A-B615-EE5D0CABFFB2}" type="presParOf" srcId="{06785A42-8132-45B7-8F37-B0CC81E06FB7}" destId="{C57DE8B5-B7F8-4F0C-B67D-80D1D4634277}" srcOrd="0" destOrd="0" presId="urn:microsoft.com/office/officeart/2005/8/layout/vList6"/>
    <dgm:cxn modelId="{FBEB40F9-6E02-4AB6-9691-4544C64EA744}" type="presParOf" srcId="{06785A42-8132-45B7-8F37-B0CC81E06FB7}" destId="{80731F46-4B97-4E0A-B332-CDFE5EA0E52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0C57AE-E733-47CE-9E80-6CA78C2C6BC9}">
      <dsp:nvSpPr>
        <dsp:cNvPr id="0" name=""/>
        <dsp:cNvSpPr/>
      </dsp:nvSpPr>
      <dsp:spPr>
        <a:xfrm>
          <a:off x="3310255" y="0"/>
          <a:ext cx="4965382" cy="14638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b="1" kern="1200" dirty="0" smtClean="0">
              <a:latin typeface="+mj-lt"/>
            </a:rPr>
            <a:t>Kennenlernen eines Industrieunternehmens</a:t>
          </a:r>
          <a:endParaRPr lang="de-DE" sz="1400" b="1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b="1" kern="1200" dirty="0" smtClean="0">
              <a:latin typeface="+mj-lt"/>
            </a:rPr>
            <a:t>Praktische Erfahrungen in den Metall- und Elektroberufen </a:t>
          </a:r>
          <a:endParaRPr lang="de-DE" sz="1400" b="1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b="1" kern="1200" dirty="0" smtClean="0">
              <a:latin typeface="+mj-lt"/>
            </a:rPr>
            <a:t>Überblick über Ausbildungsmöglichkeiten und Anforderungen</a:t>
          </a:r>
          <a:endParaRPr lang="de-DE" sz="1400" b="1" kern="1200" dirty="0">
            <a:latin typeface="+mj-lt"/>
          </a:endParaRPr>
        </a:p>
      </dsp:txBody>
      <dsp:txXfrm>
        <a:off x="3310255" y="0"/>
        <a:ext cx="4965382" cy="1463807"/>
      </dsp:txXfrm>
    </dsp:sp>
    <dsp:sp modelId="{F85F6AAB-8CCE-4CBC-A285-3A1EB732B6F9}">
      <dsp:nvSpPr>
        <dsp:cNvPr id="0" name=""/>
        <dsp:cNvSpPr/>
      </dsp:nvSpPr>
      <dsp:spPr>
        <a:xfrm>
          <a:off x="0" y="0"/>
          <a:ext cx="3310255" cy="146380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>
              <a:latin typeface="+mj-lt"/>
            </a:rPr>
            <a:t>Lernziele</a:t>
          </a:r>
          <a:endParaRPr lang="de-DE" sz="1800" b="1" kern="1200" dirty="0">
            <a:latin typeface="+mj-lt"/>
          </a:endParaRPr>
        </a:p>
      </dsp:txBody>
      <dsp:txXfrm>
        <a:off x="0" y="0"/>
        <a:ext cx="3310255" cy="1463807"/>
      </dsp:txXfrm>
    </dsp:sp>
    <dsp:sp modelId="{3CABB7AF-CD87-4663-85E6-B0442EE6B829}">
      <dsp:nvSpPr>
        <dsp:cNvPr id="0" name=""/>
        <dsp:cNvSpPr/>
      </dsp:nvSpPr>
      <dsp:spPr>
        <a:xfrm>
          <a:off x="3310255" y="1610188"/>
          <a:ext cx="4965382" cy="14638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b="1" kern="1200" dirty="0" smtClean="0">
              <a:latin typeface="+mj-lt"/>
            </a:rPr>
            <a:t>Standort</a:t>
          </a:r>
          <a:endParaRPr lang="de-DE" sz="1400" b="1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b="1" kern="1200" dirty="0" smtClean="0">
              <a:latin typeface="+mj-lt"/>
            </a:rPr>
            <a:t>Kennzahlen</a:t>
          </a:r>
          <a:endParaRPr lang="de-DE" sz="1400" b="1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b="1" kern="1200" dirty="0" smtClean="0">
              <a:latin typeface="+mj-lt"/>
            </a:rPr>
            <a:t>Produkte</a:t>
          </a:r>
          <a:endParaRPr lang="de-DE" sz="1400" b="1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b="1" kern="1200" dirty="0" smtClean="0">
              <a:latin typeface="+mj-lt"/>
            </a:rPr>
            <a:t>Vision</a:t>
          </a:r>
          <a:endParaRPr lang="de-DE" sz="1400" b="1" kern="1200" dirty="0">
            <a:latin typeface="+mj-lt"/>
          </a:endParaRPr>
        </a:p>
      </dsp:txBody>
      <dsp:txXfrm>
        <a:off x="3310255" y="1610188"/>
        <a:ext cx="4965382" cy="1463807"/>
      </dsp:txXfrm>
    </dsp:sp>
    <dsp:sp modelId="{55034961-1B25-41AC-83C1-C86C8F471A21}">
      <dsp:nvSpPr>
        <dsp:cNvPr id="0" name=""/>
        <dsp:cNvSpPr/>
      </dsp:nvSpPr>
      <dsp:spPr>
        <a:xfrm>
          <a:off x="0" y="1610188"/>
          <a:ext cx="3310255" cy="146380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>
              <a:latin typeface="+mj-lt"/>
            </a:rPr>
            <a:t>Informationen zum Unternehmen</a:t>
          </a:r>
          <a:endParaRPr lang="de-DE" sz="1800" b="1" kern="1200" dirty="0">
            <a:latin typeface="+mj-lt"/>
          </a:endParaRPr>
        </a:p>
      </dsp:txBody>
      <dsp:txXfrm>
        <a:off x="0" y="1610188"/>
        <a:ext cx="3310255" cy="1463807"/>
      </dsp:txXfrm>
    </dsp:sp>
    <dsp:sp modelId="{80731F46-4B97-4E0A-B332-CDFE5EA0E527}">
      <dsp:nvSpPr>
        <dsp:cNvPr id="0" name=""/>
        <dsp:cNvSpPr/>
      </dsp:nvSpPr>
      <dsp:spPr>
        <a:xfrm>
          <a:off x="3310255" y="3220376"/>
          <a:ext cx="4965382" cy="14638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b="1" kern="1200" dirty="0" smtClean="0">
              <a:latin typeface="+mj-lt"/>
            </a:rPr>
            <a:t>Konzept, Lernformen und –orte</a:t>
          </a:r>
          <a:endParaRPr lang="de-DE" sz="1400" b="1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b="1" kern="1200" dirty="0" smtClean="0">
              <a:latin typeface="+mj-lt"/>
            </a:rPr>
            <a:t>Beteiligte der Ausbildung bzw. des Studiums</a:t>
          </a:r>
          <a:endParaRPr lang="de-DE" sz="1400" b="1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b="1" kern="1200" dirty="0" smtClean="0">
              <a:latin typeface="+mj-lt"/>
            </a:rPr>
            <a:t>Ausbildungsberufe und duale Studiengänge</a:t>
          </a:r>
          <a:endParaRPr lang="de-DE" sz="1400" b="1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b="1" kern="1200" dirty="0" smtClean="0">
              <a:latin typeface="+mj-lt"/>
            </a:rPr>
            <a:t>Besonderheiten der Ausbildung bei RRPS</a:t>
          </a:r>
          <a:endParaRPr lang="de-DE" sz="1400" b="1" kern="1200" dirty="0">
            <a:latin typeface="+mj-lt"/>
          </a:endParaRPr>
        </a:p>
      </dsp:txBody>
      <dsp:txXfrm>
        <a:off x="3310255" y="3220376"/>
        <a:ext cx="4965382" cy="1463807"/>
      </dsp:txXfrm>
    </dsp:sp>
    <dsp:sp modelId="{C57DE8B5-B7F8-4F0C-B67D-80D1D4634277}">
      <dsp:nvSpPr>
        <dsp:cNvPr id="0" name=""/>
        <dsp:cNvSpPr/>
      </dsp:nvSpPr>
      <dsp:spPr>
        <a:xfrm>
          <a:off x="0" y="3220376"/>
          <a:ext cx="3310255" cy="146380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>
              <a:latin typeface="+mj-lt"/>
            </a:rPr>
            <a:t>Informationen zur Ausbildung</a:t>
          </a:r>
          <a:endParaRPr lang="de-DE" sz="1800" b="1" kern="1200" dirty="0">
            <a:latin typeface="+mj-lt"/>
          </a:endParaRPr>
        </a:p>
      </dsp:txBody>
      <dsp:txXfrm>
        <a:off x="0" y="3220376"/>
        <a:ext cx="3310255" cy="1463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1E7B69B6-6341-4EF0-AD90-AC76A546BC78}" type="datetimeFigureOut">
              <a:rPr lang="de-DE" smtClean="0"/>
              <a:pPr/>
              <a:t>14.02.2019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31" tIns="47265" rIns="94531" bIns="4726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4531" tIns="47265" rIns="94531" bIns="47265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8BBA4F17-A3AA-42A9-9275-AE0979BD5D2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820593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26CD1-6768-A245-8677-3A49AF7090B0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645056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26CD1-6768-A245-8677-3A49AF7090B0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645056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26CD1-6768-A245-8677-3A49AF7090B0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645056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04938" y="466725"/>
            <a:ext cx="4318000" cy="32400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2E66F-F39D-431A-92B9-38BCB45B539F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29165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NUL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038F-A94A-43C5-9686-C58073388E41}" type="datetime1">
              <a:rPr lang="de-DE" smtClean="0"/>
              <a:pPr/>
              <a:t>14.02.2019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TECademyPlus - GMS Manzenberg Tettnang</a:t>
            </a:r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D2C3-5D46-49D4-913B-6DD269664C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5395-F03F-45CC-9B2C-444A24541903}" type="datetime1">
              <a:rPr lang="de-DE" smtClean="0"/>
              <a:pPr/>
              <a:t>14.02.2019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TECademyPlus - GMS Manzenberg Tettnang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D2C3-5D46-49D4-913B-6DD269664C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1C48-A36E-40B3-826B-8DA30F2EFD5C}" type="datetime1">
              <a:rPr lang="de-DE" smtClean="0"/>
              <a:pPr/>
              <a:t>14.02.2019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TECademyPlus - GMS Manzenberg Tettnang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D2C3-5D46-49D4-913B-6DD269664C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/>
          <p:cNvSpPr/>
          <p:nvPr userDrawn="1"/>
        </p:nvSpPr>
        <p:spPr bwMode="auto">
          <a:xfrm>
            <a:off x="2027" y="0"/>
            <a:ext cx="9140617" cy="6858000"/>
          </a:xfrm>
          <a:prstGeom prst="rect">
            <a:avLst/>
          </a:prstGeom>
          <a:solidFill>
            <a:srgbClr val="D3E9F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7241"/>
          <a:stretch/>
        </p:blipFill>
        <p:spPr>
          <a:xfrm>
            <a:off x="1" y="6067122"/>
            <a:ext cx="4142475" cy="790879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4285"/>
          <a:stretch/>
        </p:blipFill>
        <p:spPr>
          <a:xfrm>
            <a:off x="5356846" y="0"/>
            <a:ext cx="3785799" cy="6858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" y="1"/>
            <a:ext cx="9145165" cy="86409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7"/>
          <a:stretch/>
        </p:blipFill>
        <p:spPr>
          <a:xfrm>
            <a:off x="-2521" y="336039"/>
            <a:ext cx="3935983" cy="124813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9754"/>
          <a:stretch/>
        </p:blipFill>
        <p:spPr>
          <a:xfrm>
            <a:off x="5202600" y="6067122"/>
            <a:ext cx="3960440" cy="65836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85877"/>
            <a:ext cx="3657298" cy="1625465"/>
          </a:xfrm>
          <a:prstGeom prst="rect">
            <a:avLst/>
          </a:prstGeom>
        </p:spPr>
      </p:pic>
      <p:sp>
        <p:nvSpPr>
          <p:cNvPr id="16" name="Titel 15"/>
          <p:cNvSpPr>
            <a:spLocks noGrp="1"/>
          </p:cNvSpPr>
          <p:nvPr>
            <p:ph type="title" hasCustomPrompt="1"/>
          </p:nvPr>
        </p:nvSpPr>
        <p:spPr>
          <a:xfrm>
            <a:off x="467545" y="2270054"/>
            <a:ext cx="8137525" cy="76808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Gremium</a:t>
            </a:r>
            <a:endParaRPr lang="de-DE" dirty="0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7544" y="3569443"/>
            <a:ext cx="4968552" cy="576064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/>
            </a:lvl1pPr>
          </a:lstStyle>
          <a:p>
            <a:pPr lvl="0"/>
            <a:r>
              <a:rPr lang="de-DE" noProof="0" dirty="0" smtClean="0"/>
              <a:t>Titel der Präsentation</a:t>
            </a:r>
          </a:p>
        </p:txBody>
      </p:sp>
    </p:spTree>
    <p:extLst>
      <p:ext uri="{BB962C8B-B14F-4D97-AF65-F5344CB8AC3E}">
        <p14:creationId xmlns="" xmlns:p14="http://schemas.microsoft.com/office/powerpoint/2010/main" val="3788691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" y="1"/>
            <a:ext cx="9145165" cy="54868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7"/>
          <a:stretch/>
        </p:blipFill>
        <p:spPr>
          <a:xfrm>
            <a:off x="-2520" y="245109"/>
            <a:ext cx="1881632" cy="596684"/>
          </a:xfrm>
          <a:prstGeom prst="rect">
            <a:avLst/>
          </a:prstGeom>
        </p:spPr>
      </p:pic>
      <p:pic>
        <p:nvPicPr>
          <p:cNvPr id="6" name="Grafik 5"/>
          <p:cNvPicPr>
            <a:picLocks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3440" r="60753"/>
          <a:stretch/>
        </p:blipFill>
        <p:spPr>
          <a:xfrm>
            <a:off x="-2522" y="6357331"/>
            <a:ext cx="9145166" cy="48000"/>
          </a:xfrm>
          <a:prstGeom prst="rect">
            <a:avLst/>
          </a:prstGeom>
        </p:spPr>
      </p:pic>
      <p:sp>
        <p:nvSpPr>
          <p:cNvPr id="7" name="Rectangle 193"/>
          <p:cNvSpPr>
            <a:spLocks noChangeArrowheads="1"/>
          </p:cNvSpPr>
          <p:nvPr userDrawn="1"/>
        </p:nvSpPr>
        <p:spPr bwMode="auto">
          <a:xfrm>
            <a:off x="251520" y="6507751"/>
            <a:ext cx="3960440" cy="28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de-DE" sz="1000" dirty="0" smtClean="0">
                <a:latin typeface="Arial Narrow" charset="0"/>
                <a:cs typeface="Arial" charset="0"/>
              </a:rPr>
              <a:t>Titel</a:t>
            </a:r>
            <a:r>
              <a:rPr lang="de-DE" sz="1000" baseline="0" dirty="0" smtClean="0">
                <a:latin typeface="Arial Narrow" charset="0"/>
                <a:cs typeface="Arial" charset="0"/>
              </a:rPr>
              <a:t> der Präsentation </a:t>
            </a:r>
            <a:r>
              <a:rPr lang="en-US" sz="1000" dirty="0" smtClean="0">
                <a:latin typeface="Arial Narrow" charset="0"/>
                <a:cs typeface="Arial" charset="0"/>
              </a:rPr>
              <a:t>|</a:t>
            </a:r>
            <a:r>
              <a:rPr lang="de-DE" sz="1000" baseline="0" dirty="0" smtClean="0">
                <a:latin typeface="Arial Narrow" charset="0"/>
                <a:cs typeface="Arial" charset="0"/>
              </a:rPr>
              <a:t> </a:t>
            </a:r>
            <a:fld id="{7E224DA7-1BEF-A843-8D6B-B73D765D44FA}" type="datetime1">
              <a:rPr lang="de-DE" sz="1000" smtClean="0">
                <a:latin typeface="Arial Narrow" charset="0"/>
                <a:cs typeface="Arial" charset="0"/>
              </a:rPr>
              <a:pPr>
                <a:defRPr/>
              </a:pPr>
              <a:t>14.02.2019</a:t>
            </a:fld>
            <a:r>
              <a:rPr lang="de-DE" sz="1000" dirty="0" smtClean="0">
                <a:latin typeface="Arial Narrow" charset="0"/>
                <a:cs typeface="Arial" charset="0"/>
              </a:rPr>
              <a:t> </a:t>
            </a:r>
            <a:r>
              <a:rPr lang="en-US" sz="1000" dirty="0">
                <a:latin typeface="Arial Narrow" charset="0"/>
                <a:cs typeface="Arial" charset="0"/>
              </a:rPr>
              <a:t>| </a:t>
            </a:r>
            <a:r>
              <a:rPr lang="de-DE" sz="1000" dirty="0">
                <a:latin typeface="Arial Narrow" charset="0"/>
                <a:cs typeface="Arial" charset="0"/>
              </a:rPr>
              <a:t>Seite </a:t>
            </a:r>
            <a:fld id="{69750AAB-AB67-AF4F-BC65-78B26A4C46D8}" type="slidenum">
              <a:rPr lang="de-DE" sz="1000">
                <a:latin typeface="Arial Narrow" charset="0"/>
                <a:cs typeface="Arial" charset="0"/>
              </a:rPr>
              <a:pPr>
                <a:defRPr/>
              </a:pPr>
              <a:t>‹Nr.›</a:t>
            </a:fld>
            <a:endParaRPr lang="de-DE" sz="1000" dirty="0">
              <a:latin typeface="Arial Narrow" charset="0"/>
              <a:cs typeface="Arial" charset="0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8040" y="946111"/>
            <a:ext cx="8440424" cy="1337733"/>
          </a:xfrm>
        </p:spPr>
        <p:txBody>
          <a:bodyPr/>
          <a:lstStyle>
            <a:lvl1pPr marL="0" indent="0">
              <a:buNone/>
              <a:defRPr b="1"/>
            </a:lvl1pPr>
            <a:lvl5pPr>
              <a:defRPr/>
            </a:lvl5pPr>
          </a:lstStyle>
          <a:p>
            <a:pPr lvl="0"/>
            <a:r>
              <a:rPr lang="de-DE" dirty="0" smtClean="0"/>
              <a:t>Überschrift</a:t>
            </a:r>
            <a:endParaRPr lang="de-DE" dirty="0"/>
          </a:p>
        </p:txBody>
      </p:sp>
      <p:pic>
        <p:nvPicPr>
          <p:cNvPr id="10" name="Grafik 9"/>
          <p:cNvPicPr>
            <a:picLocks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3440" r="60753"/>
          <a:stretch/>
        </p:blipFill>
        <p:spPr>
          <a:xfrm>
            <a:off x="-2522" y="1"/>
            <a:ext cx="9145166" cy="4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5340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(indiviual)">
    <p:bg>
      <p:bgPr>
        <a:gradFill>
          <a:gsLst>
            <a:gs pos="0">
              <a:srgbClr val="1179C5"/>
            </a:gs>
            <a:gs pos="50000">
              <a:srgbClr val="004D7A"/>
            </a:gs>
            <a:gs pos="100000">
              <a:srgbClr val="00102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360002" y="6296401"/>
            <a:ext cx="8424000" cy="488471"/>
            <a:chOff x="360001" y="4722299"/>
            <a:chExt cx="8424000" cy="366353"/>
          </a:xfrm>
        </p:grpSpPr>
        <p:sp>
          <p:nvSpPr>
            <p:cNvPr id="14" name="Text Box 10"/>
            <p:cNvSpPr txBox="1">
              <a:spLocks noChangeArrowheads="1"/>
            </p:cNvSpPr>
            <p:nvPr userDrawn="1"/>
          </p:nvSpPr>
          <p:spPr bwMode="black">
            <a:xfrm>
              <a:off x="7607032" y="4906179"/>
              <a:ext cx="900000" cy="76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0">
              <a:spAutoFit/>
            </a:bodyPr>
            <a:lstStyle/>
            <a:p>
              <a:pPr algn="r">
                <a:lnSpc>
                  <a:spcPts val="800"/>
                </a:lnSpc>
              </a:pPr>
              <a:r>
                <a:rPr lang="de-DE" sz="600" dirty="0">
                  <a:solidFill>
                    <a:schemeClr val="bg1"/>
                  </a:solidFill>
                  <a:latin typeface="Tahoma" panose="020B0604030504040204" pitchFamily="34" charset="0"/>
                </a:rPr>
                <a:t>© ZF Friedrichshafen </a:t>
              </a:r>
              <a:r>
                <a:rPr lang="de-DE" sz="600" dirty="0" smtClean="0">
                  <a:solidFill>
                    <a:schemeClr val="bg1"/>
                  </a:solidFill>
                  <a:latin typeface="Tahoma" panose="020B0604030504040204" pitchFamily="34" charset="0"/>
                </a:rPr>
                <a:t>AG</a:t>
              </a:r>
              <a:endParaRPr lang="de-DE" sz="600" dirty="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cxnSp>
          <p:nvCxnSpPr>
            <p:cNvPr id="15" name="Gerade Verbindung 14"/>
            <p:cNvCxnSpPr/>
            <p:nvPr userDrawn="1"/>
          </p:nvCxnSpPr>
          <p:spPr>
            <a:xfrm>
              <a:off x="360001" y="4722299"/>
              <a:ext cx="8424000" cy="53"/>
            </a:xfrm>
            <a:prstGeom prst="line">
              <a:avLst/>
            </a:prstGeom>
            <a:ln w="1905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Grafik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1" y="4800652"/>
              <a:ext cx="288000" cy="288000"/>
            </a:xfrm>
            <a:prstGeom prst="rect">
              <a:avLst/>
            </a:prstGeom>
          </p:spPr>
        </p:pic>
      </p:grpSp>
      <p:grpSp>
        <p:nvGrpSpPr>
          <p:cNvPr id="3" name="Gruppieren 5"/>
          <p:cNvGrpSpPr/>
          <p:nvPr/>
        </p:nvGrpSpPr>
        <p:grpSpPr>
          <a:xfrm>
            <a:off x="-2188873" y="0"/>
            <a:ext cx="2103150" cy="3264000"/>
            <a:chOff x="-2188874" y="0"/>
            <a:chExt cx="2103150" cy="2448000"/>
          </a:xfrm>
        </p:grpSpPr>
        <p:sp>
          <p:nvSpPr>
            <p:cNvPr id="13" name="Textfeld 12"/>
            <p:cNvSpPr txBox="1">
              <a:spLocks noChangeArrowheads="1"/>
            </p:cNvSpPr>
            <p:nvPr userDrawn="1"/>
          </p:nvSpPr>
          <p:spPr bwMode="auto">
            <a:xfrm>
              <a:off x="-2188874" y="0"/>
              <a:ext cx="2103150" cy="2448000"/>
            </a:xfrm>
            <a:prstGeom prst="rect">
              <a:avLst/>
            </a:prstGeom>
            <a:solidFill>
              <a:srgbClr val="DD0C29"/>
            </a:solidFill>
            <a:ln>
              <a:noFill/>
            </a:ln>
            <a:extLst/>
          </p:spPr>
          <p:txBody>
            <a:bodyPr wrap="square" lIns="36000" tIns="36000" rIns="36000" bIns="3600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de-DE" sz="1000" b="1" dirty="0">
                  <a:solidFill>
                    <a:schemeClr val="bg1"/>
                  </a:solidFill>
                  <a:cs typeface="Tahoma" charset="0"/>
                </a:rPr>
                <a:t>Bearbeitungshinweis</a:t>
              </a:r>
              <a:r>
                <a:rPr lang="de-DE" sz="1000" b="1" dirty="0" smtClean="0">
                  <a:solidFill>
                    <a:schemeClr val="bg1"/>
                  </a:solidFill>
                  <a:cs typeface="Tahoma" charset="0"/>
                </a:rPr>
                <a:t>:</a:t>
              </a:r>
            </a:p>
            <a:p>
              <a:pPr algn="l" eaLnBrk="1" hangingPunct="1">
                <a:spcBef>
                  <a:spcPct val="0"/>
                </a:spcBef>
              </a:pPr>
              <a:r>
                <a:rPr lang="de-DE" sz="800" b="0" dirty="0" smtClean="0">
                  <a:solidFill>
                    <a:schemeClr val="bg1"/>
                  </a:solidFill>
                  <a:cs typeface="Tahoma" charset="0"/>
                </a:rPr>
                <a:t>Um das Hintergrundbild auszutauschen, klicken Sie mit der rechten</a:t>
              </a:r>
              <a:r>
                <a:rPr lang="de-DE" sz="800" b="0" baseline="0" dirty="0" smtClean="0">
                  <a:solidFill>
                    <a:schemeClr val="bg1"/>
                  </a:solidFill>
                  <a:cs typeface="Tahoma" charset="0"/>
                </a:rPr>
                <a:t> Maustaste auf die Folie und anschließend auf „Hintergrund formatieren“. Wählen Sie dann das gewünschte Bild über „Einfügen aus: Datei“ ein.</a:t>
              </a:r>
            </a:p>
            <a:p>
              <a:pPr algn="l" eaLnBrk="1" hangingPunct="1">
                <a:spcBef>
                  <a:spcPct val="0"/>
                </a:spcBef>
              </a:pPr>
              <a:r>
                <a:rPr lang="de-DE" sz="800" b="1" baseline="0" dirty="0" smtClean="0">
                  <a:solidFill>
                    <a:schemeClr val="bg1"/>
                  </a:solidFill>
                  <a:cs typeface="Tahoma" charset="0"/>
                </a:rPr>
                <a:t>WICHTIG:</a:t>
              </a:r>
              <a:r>
                <a:rPr lang="de-DE" sz="800" b="0" baseline="0" dirty="0" smtClean="0">
                  <a:solidFill>
                    <a:schemeClr val="bg1"/>
                  </a:solidFill>
                  <a:cs typeface="Tahoma" charset="0"/>
                </a:rPr>
                <a:t> Wenn Sie diese Folie dann in eine andere Präsentation einfügen, müssen Sie die ursprüngliche Formatierung beibehalten, da ansonsten der Hintergrund wieder zurückgesetzt wird.  </a:t>
              </a:r>
              <a:endParaRPr lang="de-DE" sz="800" b="0" dirty="0">
                <a:solidFill>
                  <a:schemeClr val="bg1"/>
                </a:solidFill>
                <a:cs typeface="Tahoma" charset="0"/>
              </a:endParaRPr>
            </a:p>
          </p:txBody>
        </p:sp>
        <p:pic>
          <p:nvPicPr>
            <p:cNvPr id="5" name="Grafik 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00481" y="1576454"/>
              <a:ext cx="1723293" cy="828155"/>
            </a:xfrm>
            <a:prstGeom prst="rect">
              <a:avLst/>
            </a:prstGeom>
          </p:spPr>
        </p:pic>
      </p:grpSp>
      <p:grpSp>
        <p:nvGrpSpPr>
          <p:cNvPr id="4" name="Gruppieren 16"/>
          <p:cNvGrpSpPr/>
          <p:nvPr/>
        </p:nvGrpSpPr>
        <p:grpSpPr>
          <a:xfrm>
            <a:off x="-2188873" y="3409345"/>
            <a:ext cx="2103150" cy="2832000"/>
            <a:chOff x="-2188874" y="0"/>
            <a:chExt cx="2103150" cy="2124000"/>
          </a:xfrm>
        </p:grpSpPr>
        <p:sp>
          <p:nvSpPr>
            <p:cNvPr id="20" name="Textfeld 19"/>
            <p:cNvSpPr txBox="1">
              <a:spLocks noChangeArrowheads="1"/>
            </p:cNvSpPr>
            <p:nvPr userDrawn="1"/>
          </p:nvSpPr>
          <p:spPr bwMode="auto">
            <a:xfrm>
              <a:off x="-2188874" y="0"/>
              <a:ext cx="2103150" cy="2124000"/>
            </a:xfrm>
            <a:prstGeom prst="rect">
              <a:avLst/>
            </a:prstGeom>
            <a:solidFill>
              <a:srgbClr val="DD0C29"/>
            </a:solidFill>
            <a:ln>
              <a:noFill/>
            </a:ln>
            <a:extLst/>
          </p:spPr>
          <p:txBody>
            <a:bodyPr wrap="square" lIns="36000" tIns="36000" rIns="36000" bIns="3600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de-DE" sz="1000" b="1" dirty="0" smtClean="0">
                  <a:solidFill>
                    <a:schemeClr val="bg1"/>
                  </a:solidFill>
                  <a:cs typeface="Tahoma" charset="0"/>
                </a:rPr>
                <a:t>Handling </a:t>
              </a:r>
              <a:r>
                <a:rPr lang="de-DE" sz="1000" b="1" dirty="0" err="1" smtClean="0">
                  <a:solidFill>
                    <a:schemeClr val="bg1"/>
                  </a:solidFill>
                  <a:cs typeface="Tahoma" charset="0"/>
                </a:rPr>
                <a:t>instructions</a:t>
              </a:r>
              <a:r>
                <a:rPr lang="de-DE" sz="1000" b="1" dirty="0" smtClean="0">
                  <a:solidFill>
                    <a:schemeClr val="bg1"/>
                  </a:solidFill>
                  <a:cs typeface="Tahoma" charset="0"/>
                </a:rPr>
                <a:t>:</a:t>
              </a:r>
            </a:p>
            <a:p>
              <a:pPr algn="l" eaLnBrk="1" hangingPunct="1">
                <a:spcBef>
                  <a:spcPct val="0"/>
                </a:spcBef>
              </a:pPr>
              <a:r>
                <a:rPr lang="en-US" sz="800" b="0" dirty="0" smtClean="0">
                  <a:solidFill>
                    <a:schemeClr val="bg1"/>
                  </a:solidFill>
                  <a:cs typeface="Tahoma" charset="0"/>
                </a:rPr>
                <a:t>To change the background, right-click on the slide and select “Format Background”. Choose the requested image “Insert from: File”. </a:t>
              </a:r>
            </a:p>
            <a:p>
              <a:pPr algn="l" eaLnBrk="1" hangingPunct="1">
                <a:spcBef>
                  <a:spcPct val="0"/>
                </a:spcBef>
              </a:pPr>
              <a:r>
                <a:rPr lang="en-US" sz="800" b="1" dirty="0" smtClean="0">
                  <a:solidFill>
                    <a:schemeClr val="bg1"/>
                  </a:solidFill>
                  <a:cs typeface="Tahoma" charset="0"/>
                </a:rPr>
                <a:t>IMPORTANT:</a:t>
              </a:r>
              <a:r>
                <a:rPr lang="en-US" sz="800" b="0" dirty="0" smtClean="0">
                  <a:solidFill>
                    <a:schemeClr val="bg1"/>
                  </a:solidFill>
                  <a:cs typeface="Tahoma" charset="0"/>
                </a:rPr>
                <a:t> If you want to insert this slide into another presentation, you have to keep the original formatting. Otherwise the background will be reset.</a:t>
              </a:r>
            </a:p>
          </p:txBody>
        </p:sp>
        <p:pic>
          <p:nvPicPr>
            <p:cNvPr id="21" name="Grafik 2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00481" y="1231414"/>
              <a:ext cx="1723293" cy="828155"/>
            </a:xfrm>
            <a:prstGeom prst="rect">
              <a:avLst/>
            </a:prstGeom>
          </p:spPr>
        </p:pic>
      </p:grpSp>
      <p:sp>
        <p:nvSpPr>
          <p:cNvPr id="22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929391" y="6520869"/>
            <a:ext cx="5220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ts val="800"/>
              </a:lnSpc>
            </a:pPr>
            <a:r>
              <a:rPr lang="en-US" smtClean="0"/>
              <a:t>TECademyPlus - GMS Manzenberg Tettnang</a:t>
            </a:r>
            <a:endParaRPr lang="de-DE" dirty="0"/>
          </a:p>
        </p:txBody>
      </p:sp>
      <p:sp>
        <p:nvSpPr>
          <p:cNvPr id="2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604001" y="6520869"/>
            <a:ext cx="180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lnSpc>
                <a:spcPts val="800"/>
              </a:lnSpc>
            </a:pPr>
            <a:fld id="{D985BC7C-F6A2-4FED-9217-735A5E10A319}" type="slidenum">
              <a:rPr lang="de-DE" smtClean="0"/>
              <a:pPr algn="r">
                <a:lnSpc>
                  <a:spcPts val="800"/>
                </a:lnSpc>
              </a:pPr>
              <a:t>‹Nr.›</a:t>
            </a:fld>
            <a:endParaRPr lang="de-DE" dirty="0"/>
          </a:p>
        </p:txBody>
      </p:sp>
      <p:sp>
        <p:nvSpPr>
          <p:cNvPr id="24" name="Textplatzhalter 13"/>
          <p:cNvSpPr>
            <a:spLocks noGrp="1"/>
          </p:cNvSpPr>
          <p:nvPr>
            <p:ph type="body" sz="quarter" idx="12"/>
          </p:nvPr>
        </p:nvSpPr>
        <p:spPr>
          <a:xfrm>
            <a:off x="360001" y="432856"/>
            <a:ext cx="1279615" cy="1410643"/>
          </a:xfrm>
        </p:spPr>
        <p:txBody>
          <a:bodyPr wrap="none" lIns="0" tIns="0" rIns="0" bIns="0">
            <a:noAutofit/>
          </a:bodyPr>
          <a:lstStyle>
            <a:lvl1pPr>
              <a:defRPr lang="de-DE" sz="7200" b="1" kern="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  <p:sp>
        <p:nvSpPr>
          <p:cNvPr id="25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59999" y="1784790"/>
            <a:ext cx="5580000" cy="615553"/>
          </a:xfrm>
          <a:noFill/>
        </p:spPr>
        <p:txBody>
          <a:bodyPr wrap="none" lIns="0" tIns="0" rIns="0" bIns="0" rtlCol="0">
            <a:noAutofit/>
          </a:bodyPr>
          <a:lstStyle>
            <a:lvl1pPr>
              <a:defRPr lang="de-DE" sz="3000" b="1" kern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 smtClean="0"/>
              <a:t>Textmasterformat bearbeiten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3522540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0216" y="376244"/>
            <a:ext cx="6018210" cy="769937"/>
          </a:xfrm>
        </p:spPr>
        <p:txBody>
          <a:bodyPr tIns="0" bIns="0" anchor="t" anchorCtr="0">
            <a:noAutofit/>
          </a:bodyPr>
          <a:lstStyle>
            <a:lvl1pPr>
              <a:defRPr sz="2200" b="1" i="0">
                <a:solidFill>
                  <a:schemeClr val="accent2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428624" y="1152002"/>
            <a:ext cx="8275638" cy="46831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2FEB41C-8063-C846-87E7-BB527545E4B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>
                <a:solidFill>
                  <a:srgbClr val="004990">
                    <a:tint val="75000"/>
                  </a:srgbClr>
                </a:solidFill>
                <a:cs typeface="Arial" panose="020B0604020202020204" pitchFamily="34" charset="0"/>
              </a:rPr>
              <a:t>Titel der Präsentation | Abteilungsbezeichnung, Name | Datum </a:t>
            </a:r>
            <a:endParaRPr lang="de-DE" dirty="0" smtClean="0">
              <a:solidFill>
                <a:srgbClr val="004990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3925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EBFB-1888-4CC5-A3D6-44F8D8B43172}" type="datetime1">
              <a:rPr lang="de-DE" smtClean="0"/>
              <a:pPr/>
              <a:t>14.02.2019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TECademyPlus - GMS Manzenberg Tettnang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D2C3-5D46-49D4-913B-6DD269664C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5E88-F293-45BC-9450-EE467AAEC777}" type="datetime1">
              <a:rPr lang="de-DE" smtClean="0"/>
              <a:pPr/>
              <a:t>14.02.2019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TECademyPlus - GMS Manzenberg Tettnang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D2C3-5D46-49D4-913B-6DD269664C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7869-57BD-4968-A46E-1299D5739D4D}" type="datetime1">
              <a:rPr lang="de-DE" smtClean="0"/>
              <a:pPr/>
              <a:t>14.02.2019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TECademyPlus - GMS Manzenberg Tettnang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D2C3-5D46-49D4-913B-6DD269664C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F460-BD1D-4F50-B171-DB2C0AF6A7C1}" type="datetime1">
              <a:rPr lang="de-DE" smtClean="0"/>
              <a:pPr/>
              <a:t>14.02.2019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TECademyPlus - GMS Manzenberg Tettnang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D2C3-5D46-49D4-913B-6DD269664C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B608A-D787-4BED-95CF-81024258AEA7}" type="datetime1">
              <a:rPr lang="de-DE" smtClean="0"/>
              <a:pPr/>
              <a:t>14.02.2019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TECademyPlus - GMS Manzenberg Tettnang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D2C3-5D46-49D4-913B-6DD269664C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E3EC-154F-4FAC-934D-441B28E96E92}" type="datetime1">
              <a:rPr lang="de-DE" smtClean="0"/>
              <a:pPr/>
              <a:t>14.02.2019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TECademyPlus - GMS Manzenberg Tettnang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D2C3-5D46-49D4-913B-6DD269664C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03E6-5AE1-44DA-9819-9F5F3CB3AD86}" type="datetime1">
              <a:rPr lang="de-DE" smtClean="0"/>
              <a:pPr/>
              <a:t>14.02.2019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TECademyPlus - GMS Manzenberg Tettnang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D2C3-5D46-49D4-913B-6DD269664C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ine Ecke des Rechtecks schneiden und abrunde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winkliges Dreiec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5555-0EEF-4A36-B9BD-CB1BC58E00A4}" type="datetime1">
              <a:rPr lang="de-DE" smtClean="0"/>
              <a:pPr/>
              <a:t>14.02.2019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TECademyPlus - GMS Manzenberg Tettnang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27D2C3-5D46-49D4-913B-6DD269664CA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10" name="Freihand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ihand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59D8CD-FDE2-4DE5-8E92-E789CDA099BE}" type="datetime1">
              <a:rPr lang="de-DE" smtClean="0"/>
              <a:pPr/>
              <a:t>14.02.2019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de-DE" smtClean="0"/>
              <a:t>TECademyPlus - GMS Manzenberg Tettnang</a:t>
            </a:r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27D2C3-5D46-49D4-913B-6DD269664CAB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ihand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ihand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-Dok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de-DE" sz="6600" dirty="0" smtClean="0">
                <a:solidFill>
                  <a:schemeClr val="tx1"/>
                </a:solidFill>
              </a:rPr>
              <a:t/>
            </a:r>
            <a:br>
              <a:rPr lang="de-DE" sz="6600" dirty="0" smtClean="0">
                <a:solidFill>
                  <a:schemeClr val="tx1"/>
                </a:solidFill>
              </a:rPr>
            </a:br>
            <a:r>
              <a:rPr lang="de-DE" sz="6600" dirty="0" smtClean="0">
                <a:solidFill>
                  <a:schemeClr val="tx1"/>
                </a:solidFill>
              </a:rPr>
              <a:t>Pilotprojekt</a:t>
            </a:r>
            <a:br>
              <a:rPr lang="de-DE" sz="6600" dirty="0" smtClean="0">
                <a:solidFill>
                  <a:schemeClr val="tx1"/>
                </a:solidFill>
              </a:rPr>
            </a:br>
            <a:r>
              <a:rPr lang="de-DE" sz="6600" dirty="0" err="1" smtClean="0">
                <a:solidFill>
                  <a:schemeClr val="tx1"/>
                </a:solidFill>
              </a:rPr>
              <a:t>TECademyPlus</a:t>
            </a:r>
            <a:r>
              <a:rPr lang="de-DE" sz="6600" dirty="0" smtClean="0">
                <a:solidFill>
                  <a:schemeClr val="tx1"/>
                </a:solidFill>
              </a:rPr>
              <a:t/>
            </a:r>
            <a:br>
              <a:rPr lang="de-DE" sz="66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>Schuljahr 2018-19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2996952"/>
            <a:ext cx="7772400" cy="3456384"/>
          </a:xfrm>
        </p:spPr>
        <p:txBody>
          <a:bodyPr>
            <a:normAutofit/>
          </a:bodyPr>
          <a:lstStyle/>
          <a:p>
            <a:pPr algn="ctr"/>
            <a:endParaRPr lang="de-DE" b="1" dirty="0" smtClean="0">
              <a:latin typeface="+mj-lt"/>
            </a:endParaRPr>
          </a:p>
          <a:p>
            <a:pPr algn="ctr"/>
            <a:endParaRPr lang="de-DE" b="1" dirty="0" smtClean="0">
              <a:latin typeface="+mj-lt"/>
            </a:endParaRPr>
          </a:p>
          <a:p>
            <a:pPr algn="ctr"/>
            <a:endParaRPr lang="de-DE" b="1" dirty="0" smtClean="0">
              <a:latin typeface="+mj-lt"/>
            </a:endParaRPr>
          </a:p>
          <a:p>
            <a:pPr algn="ctr"/>
            <a:endParaRPr lang="de-DE" b="1" dirty="0" smtClean="0">
              <a:latin typeface="+mj-lt"/>
            </a:endParaRPr>
          </a:p>
        </p:txBody>
      </p:sp>
      <p:pic>
        <p:nvPicPr>
          <p:cNvPr id="1026" name="Picture 2" descr="logo-schule-briefbo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5517232"/>
            <a:ext cx="216024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073352" cy="365125"/>
          </a:xfrm>
        </p:spPr>
        <p:txBody>
          <a:bodyPr/>
          <a:lstStyle/>
          <a:p>
            <a:endParaRPr lang="de-DE" sz="1600" b="1" dirty="0">
              <a:latin typeface="+mj-lt"/>
            </a:endParaRPr>
          </a:p>
          <a:p>
            <a:endParaRPr lang="de-DE" sz="1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1115616" y="548680"/>
            <a:ext cx="6863384" cy="1152128"/>
          </a:xfrm>
        </p:spPr>
        <p:txBody>
          <a:bodyPr/>
          <a:lstStyle/>
          <a:p>
            <a:pPr algn="ctr"/>
            <a:r>
              <a:rPr lang="de-DE" sz="2800" dirty="0" err="1" smtClean="0">
                <a:solidFill>
                  <a:srgbClr val="002060"/>
                </a:solidFill>
              </a:rPr>
              <a:t>TECademyPlus</a:t>
            </a:r>
            <a:r>
              <a:rPr lang="de-DE" sz="2800" dirty="0" smtClean="0">
                <a:solidFill>
                  <a:srgbClr val="002060"/>
                </a:solidFill>
              </a:rPr>
              <a:t> – Lernziele und Inhalte</a:t>
            </a:r>
            <a:endParaRPr lang="de-DE" sz="2800" dirty="0">
              <a:solidFill>
                <a:srgbClr val="00206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2FEB41C-8063-C846-87E7-BB527545E4B8}" type="slidenum">
              <a:rPr lang="de-DE" smtClean="0"/>
              <a:pPr/>
              <a:t>10</a:t>
            </a:fld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="" xmlns:p14="http://schemas.microsoft.com/office/powerpoint/2010/main" val="172428289"/>
              </p:ext>
            </p:extLst>
          </p:nvPr>
        </p:nvGraphicFramePr>
        <p:xfrm>
          <a:off x="428625" y="1151467"/>
          <a:ext cx="8275638" cy="4684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ußzeilenplatzhalter 1"/>
          <p:cNvSpPr>
            <a:spLocks noGrp="1"/>
          </p:cNvSpPr>
          <p:nvPr>
            <p:ph type="ftr" sz="quarter" idx="19"/>
          </p:nvPr>
        </p:nvSpPr>
        <p:spPr>
          <a:xfrm>
            <a:off x="1763688" y="6165304"/>
            <a:ext cx="5904656" cy="360040"/>
          </a:xfrm>
        </p:spPr>
        <p:txBody>
          <a:bodyPr/>
          <a:lstStyle/>
          <a:p>
            <a:r>
              <a:rPr lang="de-DE" sz="1400" b="1" dirty="0" smtClean="0">
                <a:solidFill>
                  <a:srgbClr val="004990">
                    <a:tint val="75000"/>
                  </a:srgbClr>
                </a:solidFill>
                <a:latin typeface="+mj-lt"/>
                <a:cs typeface="Arial" panose="020B0604020202020204" pitchFamily="34" charset="0"/>
              </a:rPr>
              <a:t>Pilotprojekt </a:t>
            </a:r>
            <a:r>
              <a:rPr lang="de-DE" sz="1400" b="1" dirty="0" err="1" smtClean="0">
                <a:solidFill>
                  <a:srgbClr val="004990">
                    <a:tint val="75000"/>
                  </a:srgbClr>
                </a:solidFill>
                <a:latin typeface="+mj-lt"/>
                <a:cs typeface="Arial" panose="020B0604020202020204" pitchFamily="34" charset="0"/>
              </a:rPr>
              <a:t>TECademyPlus</a:t>
            </a:r>
            <a:r>
              <a:rPr lang="de-DE" sz="1400" b="1" dirty="0" smtClean="0">
                <a:solidFill>
                  <a:srgbClr val="004990">
                    <a:tint val="75000"/>
                  </a:srgbClr>
                </a:solidFill>
                <a:latin typeface="+mj-lt"/>
                <a:cs typeface="Arial" panose="020B0604020202020204" pitchFamily="34" charset="0"/>
              </a:rPr>
              <a:t> | Berufsausbildung &amp; Duales Studium | 07.02.2019</a:t>
            </a:r>
          </a:p>
        </p:txBody>
      </p:sp>
    </p:spTree>
    <p:extLst>
      <p:ext uri="{BB962C8B-B14F-4D97-AF65-F5344CB8AC3E}">
        <p14:creationId xmlns="" xmlns:p14="http://schemas.microsoft.com/office/powerpoint/2010/main" val="140855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elbox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851648" cy="1828800"/>
          </a:xfrm>
        </p:spPr>
        <p:txBody>
          <a:bodyPr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 ZF Friedrichshafen AG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3" name="Untertitel 32"/>
          <p:cNvSpPr>
            <a:spLocks noGrp="1"/>
          </p:cNvSpPr>
          <p:nvPr>
            <p:ph type="subTitle" idx="1"/>
          </p:nvPr>
        </p:nvSpPr>
        <p:spPr>
          <a:xfrm>
            <a:off x="533400" y="4365104"/>
            <a:ext cx="7854696" cy="61603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mtClean="0"/>
              <a:t>TECademyPlus - GMS Manzenberg Tettnang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794"/>
          <a:stretch/>
        </p:blipFill>
        <p:spPr>
          <a:xfrm>
            <a:off x="0" y="4077072"/>
            <a:ext cx="9144000" cy="27809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5966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ts val="800"/>
              </a:lnSpc>
            </a:pPr>
            <a:r>
              <a:rPr lang="en-US" sz="1400" b="1" dirty="0" err="1" smtClean="0">
                <a:latin typeface="+mj-lt"/>
              </a:rPr>
              <a:t>TECademyPlus</a:t>
            </a:r>
            <a:r>
              <a:rPr lang="en-US" sz="1400" b="1" dirty="0" smtClean="0">
                <a:latin typeface="+mj-lt"/>
              </a:rPr>
              <a:t> - GMS </a:t>
            </a:r>
            <a:r>
              <a:rPr lang="en-US" sz="1400" b="1" dirty="0" err="1" smtClean="0">
                <a:latin typeface="+mj-lt"/>
              </a:rPr>
              <a:t>Manzenberg</a:t>
            </a:r>
            <a:r>
              <a:rPr lang="en-US" sz="1400" b="1" dirty="0" smtClean="0">
                <a:latin typeface="+mj-lt"/>
              </a:rPr>
              <a:t> </a:t>
            </a:r>
            <a:r>
              <a:rPr lang="en-US" sz="1400" b="1" dirty="0" err="1" smtClean="0">
                <a:latin typeface="+mj-lt"/>
              </a:rPr>
              <a:t>Tettnang</a:t>
            </a:r>
            <a:endParaRPr lang="de-DE" sz="1400" b="1" dirty="0">
              <a:latin typeface="+mj-lt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395536" y="188640"/>
            <a:ext cx="1279615" cy="1410643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01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23528" y="1412776"/>
            <a:ext cx="8352928" cy="4536504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de-DE" dirty="0" smtClean="0"/>
              <a:t>Teil 1 – Ausbildung bei ZF und </a:t>
            </a:r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Bewerbertraining</a:t>
            </a:r>
          </a:p>
          <a:p>
            <a:pPr>
              <a:buFont typeface="Wingdings" pitchFamily="2" charset="2"/>
              <a:buChar char="§"/>
            </a:pPr>
            <a:endParaRPr lang="de-DE" dirty="0" smtClean="0"/>
          </a:p>
          <a:p>
            <a:pPr>
              <a:buFont typeface="Wingdings" pitchFamily="2" charset="2"/>
              <a:buChar char="§"/>
            </a:pPr>
            <a:r>
              <a:rPr lang="de-DE" sz="2400" b="0" dirty="0" smtClean="0"/>
              <a:t>Vorstellen ZF und ihre Ausbildungsberufe</a:t>
            </a:r>
            <a:endParaRPr lang="de-DE" sz="800" b="0" dirty="0" smtClean="0"/>
          </a:p>
          <a:p>
            <a:pPr>
              <a:buFont typeface="Wingdings" pitchFamily="2" charset="2"/>
              <a:buChar char="§"/>
            </a:pPr>
            <a:r>
              <a:rPr lang="de-DE" sz="2400" b="0" dirty="0" smtClean="0"/>
              <a:t>Einführung in das Online-Bewerberverfahren bei ZF</a:t>
            </a:r>
          </a:p>
          <a:p>
            <a:pPr>
              <a:buFont typeface="Wingdings" pitchFamily="2" charset="2"/>
              <a:buChar char="§"/>
            </a:pPr>
            <a:r>
              <a:rPr lang="de-DE" sz="2400" b="0" dirty="0" smtClean="0"/>
              <a:t>Vorstellungsgespräch</a:t>
            </a:r>
          </a:p>
          <a:p>
            <a:pPr>
              <a:buFont typeface="Wingdings" pitchFamily="2" charset="2"/>
              <a:buChar char="§"/>
            </a:pPr>
            <a:r>
              <a:rPr lang="de-DE" sz="2400" b="0" dirty="0" smtClean="0"/>
              <a:t>Zeitschiene Auswahlverfahren und </a:t>
            </a:r>
          </a:p>
          <a:p>
            <a:pPr>
              <a:buNone/>
            </a:pPr>
            <a:r>
              <a:rPr lang="de-DE" sz="2400" b="0" dirty="0" smtClean="0"/>
              <a:t>   Highlights der Ausbildung</a:t>
            </a:r>
          </a:p>
          <a:p>
            <a:pPr>
              <a:buFont typeface="Wingdings" pitchFamily="2" charset="2"/>
              <a:buChar char="§"/>
            </a:pPr>
            <a:endParaRPr lang="de-DE" sz="2000" dirty="0" smtClean="0"/>
          </a:p>
          <a:p>
            <a:pPr>
              <a:buNone/>
            </a:pPr>
            <a:endParaRPr lang="de-DE" dirty="0"/>
          </a:p>
        </p:txBody>
      </p:sp>
      <p:pic>
        <p:nvPicPr>
          <p:cNvPr id="6" name="Picture 2" descr="C:\Users\z182395\Desktop\bewerbun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059" y="2924944"/>
            <a:ext cx="1659941" cy="1296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z183028\Desktop\besprechung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93096"/>
            <a:ext cx="2376264" cy="1576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569" b="8656"/>
          <a:stretch/>
        </p:blipFill>
        <p:spPr bwMode="auto">
          <a:xfrm>
            <a:off x="6660232" y="620688"/>
            <a:ext cx="2026973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IMG_059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69" r="18120"/>
          <a:stretch/>
        </p:blipFill>
        <p:spPr bwMode="auto">
          <a:xfrm>
            <a:off x="4211960" y="4941168"/>
            <a:ext cx="1944216" cy="16509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478629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ts val="800"/>
              </a:lnSpc>
            </a:pPr>
            <a:r>
              <a:rPr lang="en-US" sz="1400" b="1" dirty="0" err="1" smtClean="0">
                <a:latin typeface="+mj-lt"/>
              </a:rPr>
              <a:t>TECademyPlus</a:t>
            </a:r>
            <a:r>
              <a:rPr lang="en-US" sz="1400" b="1" dirty="0" smtClean="0">
                <a:latin typeface="+mj-lt"/>
              </a:rPr>
              <a:t> - GMS </a:t>
            </a:r>
            <a:r>
              <a:rPr lang="en-US" sz="1400" b="1" dirty="0" err="1" smtClean="0">
                <a:latin typeface="+mj-lt"/>
              </a:rPr>
              <a:t>Manzenberg</a:t>
            </a:r>
            <a:r>
              <a:rPr lang="en-US" sz="1400" b="1" dirty="0" smtClean="0">
                <a:latin typeface="+mj-lt"/>
              </a:rPr>
              <a:t> </a:t>
            </a:r>
            <a:r>
              <a:rPr lang="en-US" sz="1400" b="1" dirty="0" err="1" smtClean="0">
                <a:latin typeface="+mj-lt"/>
              </a:rPr>
              <a:t>Tettnang</a:t>
            </a:r>
            <a:endParaRPr lang="de-DE" sz="1400" b="1" dirty="0">
              <a:latin typeface="+mj-lt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395536" y="188640"/>
            <a:ext cx="1279615" cy="1410643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02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23528" y="1412776"/>
            <a:ext cx="8352928" cy="4536504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de-DE" dirty="0" smtClean="0"/>
              <a:t>Teil 2 – Projekt Truck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§"/>
            </a:pPr>
            <a:r>
              <a:rPr lang="de-DE" sz="2400" b="0" dirty="0" smtClean="0"/>
              <a:t>Projekt Truck als </a:t>
            </a:r>
            <a:r>
              <a:rPr lang="de-DE" sz="2400" b="0" dirty="0" err="1" smtClean="0"/>
              <a:t>Stiftehalter</a:t>
            </a:r>
            <a:r>
              <a:rPr lang="de-DE" sz="2400" b="0" dirty="0" smtClean="0"/>
              <a:t> </a:t>
            </a:r>
          </a:p>
          <a:p>
            <a:pPr>
              <a:buFont typeface="Wingdings" pitchFamily="2" charset="2"/>
              <a:buChar char="§"/>
            </a:pPr>
            <a:endParaRPr lang="de-DE" sz="2000" dirty="0" smtClean="0"/>
          </a:p>
          <a:p>
            <a:pPr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052736"/>
            <a:ext cx="3828001" cy="257689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645023"/>
            <a:ext cx="4228495" cy="26210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78629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b="1" dirty="0" err="1" smtClean="0">
                <a:latin typeface="+mj-lt"/>
              </a:rPr>
              <a:t>TECademyPlus</a:t>
            </a:r>
            <a:r>
              <a:rPr lang="de-DE" sz="1400" b="1" dirty="0" smtClean="0">
                <a:latin typeface="+mj-lt"/>
              </a:rPr>
              <a:t> - GMS </a:t>
            </a:r>
            <a:r>
              <a:rPr lang="de-DE" sz="1400" b="1" dirty="0" err="1" smtClean="0">
                <a:latin typeface="+mj-lt"/>
              </a:rPr>
              <a:t>Manzenberg</a:t>
            </a:r>
            <a:r>
              <a:rPr lang="de-DE" sz="1400" b="1" dirty="0" smtClean="0">
                <a:latin typeface="+mj-lt"/>
              </a:rPr>
              <a:t> </a:t>
            </a:r>
            <a:r>
              <a:rPr lang="de-DE" sz="1400" b="1" dirty="0" err="1" smtClean="0">
                <a:latin typeface="+mj-lt"/>
              </a:rPr>
              <a:t>Tettnang</a:t>
            </a:r>
            <a:endParaRPr lang="de-DE" sz="1400" b="1" dirty="0">
              <a:latin typeface="+mj-lt"/>
            </a:endParaRP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1691680" y="260648"/>
          <a:ext cx="8807450" cy="6157912"/>
        </p:xfrm>
        <a:graphic>
          <a:graphicData uri="http://schemas.openxmlformats.org/presentationml/2006/ole">
            <p:oleObj spid="_x0000_s36869" name="Document" r:id="rId3" imgW="9847830" imgH="696433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sz="4400" dirty="0" err="1" smtClean="0">
                <a:solidFill>
                  <a:srgbClr val="002060"/>
                </a:solidFill>
              </a:rPr>
              <a:t>TeilnehmerInnen</a:t>
            </a:r>
            <a:r>
              <a:rPr lang="de-DE" sz="5400" dirty="0" smtClean="0">
                <a:solidFill>
                  <a:srgbClr val="002060"/>
                </a:solidFill>
              </a:rPr>
              <a:t> </a:t>
            </a:r>
            <a:r>
              <a:rPr lang="de-DE" sz="5400" dirty="0" err="1" smtClean="0">
                <a:solidFill>
                  <a:srgbClr val="002060"/>
                </a:solidFill>
              </a:rPr>
              <a:t>TECademyPlus</a:t>
            </a:r>
            <a:r>
              <a:rPr lang="de-DE" sz="5400" dirty="0" smtClean="0">
                <a:solidFill>
                  <a:srgbClr val="002060"/>
                </a:solidFill>
              </a:rPr>
              <a:t> </a:t>
            </a:r>
            <a:br>
              <a:rPr lang="de-DE" sz="5400" dirty="0" smtClean="0">
                <a:solidFill>
                  <a:srgbClr val="002060"/>
                </a:solidFill>
              </a:rPr>
            </a:br>
            <a:r>
              <a:rPr lang="de-DE" sz="3600" dirty="0" smtClean="0">
                <a:solidFill>
                  <a:srgbClr val="002060"/>
                </a:solidFill>
              </a:rPr>
              <a:t>Schuljahr 2018-19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 smtClean="0">
                <a:latin typeface="+mj-lt"/>
              </a:rPr>
              <a:t>TECademyPlus</a:t>
            </a:r>
            <a:r>
              <a:rPr lang="de-DE" sz="1400" dirty="0" smtClean="0">
                <a:latin typeface="+mj-lt"/>
              </a:rPr>
              <a:t> - GMS </a:t>
            </a:r>
            <a:r>
              <a:rPr lang="de-DE" sz="1400" dirty="0" err="1" smtClean="0">
                <a:latin typeface="+mj-lt"/>
              </a:rPr>
              <a:t>Manzenberg</a:t>
            </a:r>
            <a:r>
              <a:rPr lang="de-DE" sz="1400" dirty="0" smtClean="0">
                <a:latin typeface="+mj-lt"/>
              </a:rPr>
              <a:t> </a:t>
            </a:r>
            <a:r>
              <a:rPr lang="de-DE" sz="1400" dirty="0" err="1" smtClean="0">
                <a:latin typeface="+mj-lt"/>
              </a:rPr>
              <a:t>Tettnang</a:t>
            </a:r>
            <a:endParaRPr lang="de-DE" sz="1400" dirty="0">
              <a:latin typeface="+mj-lt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1547664" y="1988840"/>
          <a:ext cx="6192688" cy="4196844"/>
        </p:xfrm>
        <a:graphic>
          <a:graphicData uri="http://schemas.openxmlformats.org/drawingml/2006/table">
            <a:tbl>
              <a:tblPr/>
              <a:tblGrid>
                <a:gridCol w="6192688"/>
              </a:tblGrid>
              <a:tr h="175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Djordjevic </a:t>
                      </a:r>
                      <a:r>
                        <a:rPr lang="de-DE" sz="1400" dirty="0" err="1">
                          <a:latin typeface="Calibri"/>
                          <a:ea typeface="Calibri"/>
                          <a:cs typeface="Times New Roman"/>
                        </a:rPr>
                        <a:t>Delan</a:t>
                      </a: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 8a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Barth Samuel 8a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Probst </a:t>
                      </a:r>
                      <a:r>
                        <a:rPr lang="de-DE" sz="1400" dirty="0" err="1">
                          <a:latin typeface="Calibri"/>
                          <a:ea typeface="Calibri"/>
                          <a:cs typeface="Times New Roman"/>
                        </a:rPr>
                        <a:t>Mattis</a:t>
                      </a: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 8a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latin typeface="Calibri"/>
                          <a:ea typeface="Calibri"/>
                          <a:cs typeface="Times New Roman"/>
                        </a:rPr>
                        <a:t>Poszler</a:t>
                      </a: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 Daniele 8a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Zuber Jan 8a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latin typeface="Calibri"/>
                          <a:ea typeface="Calibri"/>
                          <a:cs typeface="Times New Roman"/>
                        </a:rPr>
                        <a:t>Mattmann</a:t>
                      </a: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400" dirty="0" err="1">
                          <a:latin typeface="Calibri"/>
                          <a:ea typeface="Calibri"/>
                          <a:cs typeface="Times New Roman"/>
                        </a:rPr>
                        <a:t>Solene</a:t>
                      </a: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 8a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latin typeface="Calibri"/>
                          <a:ea typeface="Calibri"/>
                          <a:cs typeface="Times New Roman"/>
                        </a:rPr>
                        <a:t>Rundel</a:t>
                      </a: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 Leonie 8a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Kopp Jasmin 8a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latin typeface="Calibri"/>
                          <a:ea typeface="Calibri"/>
                          <a:cs typeface="Times New Roman"/>
                        </a:rPr>
                        <a:t>Ngyen</a:t>
                      </a: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 Martin 8b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Strack </a:t>
                      </a:r>
                      <a:r>
                        <a:rPr lang="de-DE" sz="1400" dirty="0" err="1">
                          <a:latin typeface="Calibri"/>
                          <a:ea typeface="Calibri"/>
                          <a:cs typeface="Times New Roman"/>
                        </a:rPr>
                        <a:t>Alea</a:t>
                      </a: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 8b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Steinhauser Manuel 8c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latin typeface="Calibri"/>
                          <a:ea typeface="Calibri"/>
                          <a:cs typeface="Times New Roman"/>
                        </a:rPr>
                        <a:t>Scheffold</a:t>
                      </a: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 Emil 8c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Buchschuster Marc 8c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latin typeface="Calibri"/>
                          <a:ea typeface="Calibri"/>
                          <a:cs typeface="Times New Roman"/>
                        </a:rPr>
                        <a:t>Seymen</a:t>
                      </a: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 Cetin 8c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Sagir Sinan 8c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Pedro </a:t>
                      </a:r>
                      <a:r>
                        <a:rPr lang="de-DE" sz="1400" dirty="0" err="1">
                          <a:latin typeface="Calibri"/>
                          <a:ea typeface="Calibri"/>
                          <a:cs typeface="Times New Roman"/>
                        </a:rPr>
                        <a:t>Araujo</a:t>
                      </a: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 8a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67544" y="476672"/>
          <a:ext cx="8208912" cy="5946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576"/>
                <a:gridCol w="2160240"/>
                <a:gridCol w="3950096"/>
              </a:tblGrid>
              <a:tr h="1123897">
                <a:tc gridSpan="3">
                  <a:txBody>
                    <a:bodyPr/>
                    <a:lstStyle/>
                    <a:p>
                      <a:pPr algn="ctr"/>
                      <a:r>
                        <a:rPr lang="de-DE" sz="3200" dirty="0" smtClean="0">
                          <a:latin typeface="+mj-lt"/>
                        </a:rPr>
                        <a:t>Übersichtsplan </a:t>
                      </a:r>
                      <a:r>
                        <a:rPr lang="de-DE" sz="3200" dirty="0" err="1" smtClean="0">
                          <a:latin typeface="+mj-lt"/>
                        </a:rPr>
                        <a:t>TECademyPlus</a:t>
                      </a:r>
                      <a:endParaRPr lang="de-DE" sz="3200" dirty="0" smtClean="0">
                        <a:latin typeface="+mj-lt"/>
                      </a:endParaRPr>
                    </a:p>
                    <a:p>
                      <a:pPr algn="ctr"/>
                      <a:r>
                        <a:rPr lang="de-DE" dirty="0" smtClean="0">
                          <a:latin typeface="+mj-lt"/>
                        </a:rPr>
                        <a:t>Schuljahr 2018-19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736722">
                <a:tc rowSpan="7">
                  <a:txBody>
                    <a:bodyPr/>
                    <a:lstStyle/>
                    <a:p>
                      <a:r>
                        <a:rPr lang="de-DE" sz="3600" b="1" dirty="0" smtClean="0">
                          <a:latin typeface="+mj-lt"/>
                        </a:rPr>
                        <a:t>Block 1</a:t>
                      </a:r>
                    </a:p>
                    <a:p>
                      <a:endParaRPr lang="de-DE" sz="2400" b="1" dirty="0" smtClean="0">
                        <a:latin typeface="+mj-lt"/>
                      </a:endParaRPr>
                    </a:p>
                    <a:p>
                      <a:endParaRPr lang="de-DE" sz="2400" b="1" dirty="0" smtClean="0">
                        <a:latin typeface="+mj-lt"/>
                      </a:endParaRPr>
                    </a:p>
                    <a:p>
                      <a:endParaRPr lang="de-DE" sz="2400" b="1" dirty="0" smtClean="0">
                        <a:latin typeface="+mj-lt"/>
                      </a:endParaRPr>
                    </a:p>
                    <a:p>
                      <a:endParaRPr lang="de-DE" sz="2400" b="1" dirty="0" smtClean="0">
                        <a:latin typeface="+mj-lt"/>
                      </a:endParaRPr>
                    </a:p>
                    <a:p>
                      <a:r>
                        <a:rPr lang="de-DE" sz="2400" b="1" dirty="0" smtClean="0">
                          <a:latin typeface="+mj-lt"/>
                        </a:rPr>
                        <a:t>Wissens-</a:t>
                      </a:r>
                    </a:p>
                    <a:p>
                      <a:r>
                        <a:rPr lang="de-DE" sz="2400" b="1" dirty="0" err="1" smtClean="0">
                          <a:latin typeface="+mj-lt"/>
                        </a:rPr>
                        <a:t>werkstatt</a:t>
                      </a:r>
                      <a:r>
                        <a:rPr lang="de-DE" sz="2400" b="1" dirty="0" smtClean="0">
                          <a:latin typeface="+mj-lt"/>
                        </a:rPr>
                        <a:t>  </a:t>
                      </a:r>
                    </a:p>
                    <a:p>
                      <a:r>
                        <a:rPr lang="de-DE" sz="2400" b="1" baseline="0" dirty="0" smtClean="0">
                          <a:latin typeface="+mj-lt"/>
                        </a:rPr>
                        <a:t>        </a:t>
                      </a:r>
                      <a:r>
                        <a:rPr lang="de-DE" sz="2400" b="1" dirty="0" smtClean="0">
                          <a:latin typeface="+mj-lt"/>
                        </a:rPr>
                        <a:t>+</a:t>
                      </a:r>
                    </a:p>
                    <a:p>
                      <a:r>
                        <a:rPr lang="de-DE" sz="2400" b="1" dirty="0" smtClean="0">
                          <a:latin typeface="+mj-lt"/>
                        </a:rPr>
                        <a:t>Industrie</a:t>
                      </a:r>
                      <a:endParaRPr lang="de-DE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+mj-lt"/>
                        </a:rPr>
                        <a:t>Mo.21.01.2019</a:t>
                      </a:r>
                      <a:endParaRPr lang="de-DE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de-DE" sz="2000" dirty="0" smtClean="0">
                          <a:latin typeface="+mj-lt"/>
                        </a:rPr>
                        <a:t>vorm. Auftakt Schule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de-DE" sz="2000" dirty="0" smtClean="0">
                          <a:latin typeface="+mj-lt"/>
                        </a:rPr>
                        <a:t>nachm. Wissenswerkstatt FN</a:t>
                      </a:r>
                      <a:endParaRPr lang="de-DE" sz="2000" dirty="0">
                        <a:latin typeface="+mj-lt"/>
                      </a:endParaRPr>
                    </a:p>
                  </a:txBody>
                  <a:tcPr/>
                </a:tc>
              </a:tr>
              <a:tr h="681058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+mj-lt"/>
                        </a:rPr>
                        <a:t>Di. 22.01.2019</a:t>
                      </a:r>
                      <a:endParaRPr lang="de-DE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de-DE" sz="2000" dirty="0" smtClean="0">
                          <a:latin typeface="+mj-lt"/>
                        </a:rPr>
                        <a:t>Fa. </a:t>
                      </a:r>
                      <a:r>
                        <a:rPr lang="de-DE" sz="2000" dirty="0" err="1" smtClean="0">
                          <a:latin typeface="+mj-lt"/>
                        </a:rPr>
                        <a:t>ifm</a:t>
                      </a:r>
                      <a:r>
                        <a:rPr lang="de-DE" sz="2000" dirty="0" smtClean="0">
                          <a:latin typeface="+mj-lt"/>
                        </a:rPr>
                        <a:t> electronic </a:t>
                      </a:r>
                      <a:r>
                        <a:rPr lang="de-DE" sz="2000" dirty="0" err="1" smtClean="0">
                          <a:latin typeface="+mj-lt"/>
                        </a:rPr>
                        <a:t>Kressbronn</a:t>
                      </a:r>
                      <a:endParaRPr lang="de-DE" sz="2000" dirty="0">
                        <a:latin typeface="+mj-lt"/>
                      </a:endParaRPr>
                    </a:p>
                  </a:txBody>
                  <a:tcPr/>
                </a:tc>
              </a:tr>
              <a:tr h="681058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+mj-lt"/>
                        </a:rPr>
                        <a:t>Mi. 23.01.2019</a:t>
                      </a:r>
                      <a:endParaRPr lang="de-DE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de-DE" sz="2000" dirty="0" smtClean="0">
                          <a:latin typeface="+mj-lt"/>
                        </a:rPr>
                        <a:t>Fa. </a:t>
                      </a:r>
                      <a:r>
                        <a:rPr lang="de-DE" sz="2000" dirty="0" err="1" smtClean="0">
                          <a:latin typeface="+mj-lt"/>
                        </a:rPr>
                        <a:t>ifm</a:t>
                      </a:r>
                      <a:r>
                        <a:rPr lang="de-DE" sz="2000" dirty="0" smtClean="0">
                          <a:latin typeface="+mj-lt"/>
                        </a:rPr>
                        <a:t> electronic </a:t>
                      </a:r>
                      <a:r>
                        <a:rPr lang="de-DE" sz="2000" dirty="0" err="1" smtClean="0">
                          <a:latin typeface="+mj-lt"/>
                        </a:rPr>
                        <a:t>Kressbronn</a:t>
                      </a:r>
                      <a:endParaRPr lang="de-DE" sz="2000" dirty="0">
                        <a:latin typeface="+mj-lt"/>
                      </a:endParaRPr>
                    </a:p>
                  </a:txBody>
                  <a:tcPr/>
                </a:tc>
              </a:tr>
              <a:tr h="681058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+mj-lt"/>
                        </a:rPr>
                        <a:t>Do.24.01.2019</a:t>
                      </a:r>
                      <a:endParaRPr lang="de-DE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de-DE" sz="2000" dirty="0" smtClean="0">
                          <a:latin typeface="+mj-lt"/>
                        </a:rPr>
                        <a:t>Fa. Rolls Royce Friedrichshafen</a:t>
                      </a:r>
                      <a:endParaRPr lang="de-DE" sz="2000" dirty="0">
                        <a:latin typeface="+mj-lt"/>
                      </a:endParaRPr>
                    </a:p>
                  </a:txBody>
                  <a:tcPr/>
                </a:tc>
              </a:tr>
              <a:tr h="681058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+mj-lt"/>
                        </a:rPr>
                        <a:t>Fr. 25.01.2019</a:t>
                      </a:r>
                      <a:endParaRPr lang="de-DE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de-DE" sz="2000" dirty="0" smtClean="0">
                          <a:latin typeface="+mj-lt"/>
                        </a:rPr>
                        <a:t>Fa. Rolls Royce Friedrichshafen</a:t>
                      </a:r>
                      <a:endParaRPr lang="de-DE" sz="2000" dirty="0">
                        <a:latin typeface="+mj-lt"/>
                      </a:endParaRPr>
                    </a:p>
                  </a:txBody>
                  <a:tcPr/>
                </a:tc>
              </a:tr>
              <a:tr h="681058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+mj-lt"/>
                        </a:rPr>
                        <a:t>Di. 05.02.2019</a:t>
                      </a:r>
                      <a:endParaRPr lang="de-DE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de-DE" sz="2000" dirty="0" smtClean="0">
                          <a:latin typeface="+mj-lt"/>
                        </a:rPr>
                        <a:t>Fa. ZF Friedrichshafen AG</a:t>
                      </a:r>
                      <a:endParaRPr lang="de-DE" sz="2000" dirty="0">
                        <a:latin typeface="+mj-lt"/>
                      </a:endParaRPr>
                    </a:p>
                  </a:txBody>
                  <a:tcPr/>
                </a:tc>
              </a:tr>
              <a:tr h="681058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+mj-lt"/>
                        </a:rPr>
                        <a:t>Di. 12.02.2019</a:t>
                      </a:r>
                      <a:endParaRPr lang="de-DE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de-DE" sz="2000" dirty="0" smtClean="0">
                          <a:latin typeface="+mj-lt"/>
                        </a:rPr>
                        <a:t>Fa. ZF Friedrichshafen AG</a:t>
                      </a:r>
                      <a:endParaRPr lang="de-DE" sz="20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b="1" dirty="0" err="1" smtClean="0">
                <a:latin typeface="+mj-lt"/>
              </a:rPr>
              <a:t>TECademyPlus</a:t>
            </a:r>
            <a:r>
              <a:rPr lang="de-DE" sz="1400" b="1" dirty="0" smtClean="0">
                <a:latin typeface="+mj-lt"/>
              </a:rPr>
              <a:t> - GMS </a:t>
            </a:r>
            <a:r>
              <a:rPr lang="de-DE" sz="1400" b="1" dirty="0" err="1" smtClean="0">
                <a:latin typeface="+mj-lt"/>
              </a:rPr>
              <a:t>Manzenberg</a:t>
            </a:r>
            <a:r>
              <a:rPr lang="de-DE" sz="1400" b="1" dirty="0" smtClean="0">
                <a:latin typeface="+mj-lt"/>
              </a:rPr>
              <a:t> </a:t>
            </a:r>
            <a:r>
              <a:rPr lang="de-DE" sz="1400" b="1" dirty="0" err="1" smtClean="0">
                <a:latin typeface="+mj-lt"/>
              </a:rPr>
              <a:t>Tettnang</a:t>
            </a:r>
            <a:endParaRPr lang="de-DE" sz="1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67544" y="476673"/>
          <a:ext cx="8229600" cy="5904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576"/>
                <a:gridCol w="2160240"/>
                <a:gridCol w="3970784"/>
              </a:tblGrid>
              <a:tr h="1260224">
                <a:tc gridSpan="3">
                  <a:txBody>
                    <a:bodyPr/>
                    <a:lstStyle/>
                    <a:p>
                      <a:pPr algn="ctr"/>
                      <a:r>
                        <a:rPr lang="de-DE" sz="3200" dirty="0" smtClean="0">
                          <a:latin typeface="+mj-lt"/>
                        </a:rPr>
                        <a:t>Übersichtsplan </a:t>
                      </a:r>
                      <a:r>
                        <a:rPr lang="de-DE" sz="3200" dirty="0" err="1" smtClean="0">
                          <a:latin typeface="+mj-lt"/>
                        </a:rPr>
                        <a:t>TECademyPlus</a:t>
                      </a:r>
                      <a:endParaRPr lang="de-DE" sz="3200" dirty="0" smtClean="0">
                        <a:latin typeface="+mj-lt"/>
                      </a:endParaRPr>
                    </a:p>
                    <a:p>
                      <a:pPr algn="ctr"/>
                      <a:r>
                        <a:rPr lang="de-DE" dirty="0" smtClean="0">
                          <a:latin typeface="+mj-lt"/>
                        </a:rPr>
                        <a:t>Schuljahr 2018-19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763669">
                <a:tc rowSpan="6">
                  <a:txBody>
                    <a:bodyPr/>
                    <a:lstStyle/>
                    <a:p>
                      <a:r>
                        <a:rPr lang="de-DE" sz="3600" b="1" dirty="0" smtClean="0">
                          <a:latin typeface="+mj-lt"/>
                        </a:rPr>
                        <a:t>Block 2</a:t>
                      </a:r>
                    </a:p>
                    <a:p>
                      <a:endParaRPr lang="de-DE" sz="2400" b="1" dirty="0" smtClean="0">
                        <a:latin typeface="+mj-lt"/>
                      </a:endParaRPr>
                    </a:p>
                    <a:p>
                      <a:endParaRPr lang="de-DE" sz="2400" b="1" dirty="0" smtClean="0">
                        <a:latin typeface="+mj-lt"/>
                      </a:endParaRPr>
                    </a:p>
                    <a:p>
                      <a:r>
                        <a:rPr lang="de-DE" sz="2400" b="1" dirty="0" smtClean="0">
                          <a:latin typeface="+mj-lt"/>
                        </a:rPr>
                        <a:t>Wissens-</a:t>
                      </a:r>
                      <a:endParaRPr lang="de-DE" sz="2400" b="1" dirty="0" smtClean="0">
                        <a:latin typeface="+mj-lt"/>
                      </a:endParaRPr>
                    </a:p>
                    <a:p>
                      <a:r>
                        <a:rPr lang="de-DE" sz="2400" b="1" dirty="0" err="1" smtClean="0">
                          <a:latin typeface="+mj-lt"/>
                        </a:rPr>
                        <a:t>werkstatt</a:t>
                      </a:r>
                      <a:r>
                        <a:rPr lang="de-DE" sz="2400" b="1" dirty="0" smtClean="0">
                          <a:latin typeface="+mj-lt"/>
                        </a:rPr>
                        <a:t>  </a:t>
                      </a:r>
                    </a:p>
                    <a:p>
                      <a:r>
                        <a:rPr lang="de-DE" sz="2400" b="1" baseline="0" dirty="0" smtClean="0">
                          <a:latin typeface="+mj-lt"/>
                        </a:rPr>
                        <a:t>        </a:t>
                      </a:r>
                      <a:r>
                        <a:rPr lang="de-DE" sz="2400" b="1" dirty="0" smtClean="0">
                          <a:latin typeface="+mj-lt"/>
                        </a:rPr>
                        <a:t>+</a:t>
                      </a:r>
                    </a:p>
                    <a:p>
                      <a:r>
                        <a:rPr lang="de-DE" sz="2400" b="1" dirty="0" smtClean="0">
                          <a:latin typeface="+mj-lt"/>
                        </a:rPr>
                        <a:t>Berufliche </a:t>
                      </a:r>
                      <a:r>
                        <a:rPr lang="de-DE" sz="2400" b="1" dirty="0" smtClean="0">
                          <a:latin typeface="+mj-lt"/>
                        </a:rPr>
                        <a:t>Schulen</a:t>
                      </a:r>
                    </a:p>
                    <a:p>
                      <a:r>
                        <a:rPr lang="de-DE" sz="2400" b="1" baseline="0" dirty="0" smtClean="0">
                          <a:latin typeface="+mj-lt"/>
                        </a:rPr>
                        <a:t>         +</a:t>
                      </a:r>
                    </a:p>
                    <a:p>
                      <a:r>
                        <a:rPr lang="de-DE" sz="2400" b="1" baseline="0" dirty="0" smtClean="0">
                          <a:latin typeface="+mj-lt"/>
                        </a:rPr>
                        <a:t>Abschluss</a:t>
                      </a:r>
                    </a:p>
                    <a:p>
                      <a:r>
                        <a:rPr lang="de-DE" sz="1000" b="1" baseline="0" dirty="0" smtClean="0">
                          <a:latin typeface="+mj-lt"/>
                        </a:rPr>
                        <a:t>(Präsentation, Übergabe </a:t>
                      </a:r>
                      <a:r>
                        <a:rPr lang="de-DE" sz="1000" b="1" baseline="0" dirty="0" err="1" smtClean="0">
                          <a:latin typeface="+mj-lt"/>
                        </a:rPr>
                        <a:t>Zertifikate,Grillen</a:t>
                      </a:r>
                      <a:r>
                        <a:rPr lang="de-DE" sz="1000" b="1" baseline="0" dirty="0" smtClean="0">
                          <a:latin typeface="+mj-lt"/>
                        </a:rPr>
                        <a:t>)</a:t>
                      </a:r>
                      <a:endParaRPr lang="de-DE" sz="1000" b="1" dirty="0" smtClean="0">
                        <a:latin typeface="+mj-lt"/>
                      </a:endParaRPr>
                    </a:p>
                    <a:p>
                      <a:endParaRPr lang="de-DE" sz="2400" b="1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+mj-lt"/>
                        </a:rPr>
                        <a:t>Di. 30.04.2019</a:t>
                      </a:r>
                      <a:endParaRPr lang="de-DE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de-DE" sz="2000" dirty="0" smtClean="0">
                          <a:latin typeface="+mj-lt"/>
                        </a:rPr>
                        <a:t> Schule</a:t>
                      </a:r>
                    </a:p>
                  </a:txBody>
                  <a:tcPr/>
                </a:tc>
              </a:tr>
              <a:tr h="763669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+mj-lt"/>
                        </a:rPr>
                        <a:t>Di. 07.05.2019</a:t>
                      </a:r>
                      <a:endParaRPr lang="de-DE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de-DE" sz="2000" dirty="0" smtClean="0">
                          <a:latin typeface="+mj-lt"/>
                        </a:rPr>
                        <a:t>Wissenswerkstatt „Robotik“</a:t>
                      </a:r>
                      <a:endParaRPr lang="de-DE" sz="2000" dirty="0">
                        <a:latin typeface="+mj-lt"/>
                      </a:endParaRPr>
                    </a:p>
                  </a:txBody>
                  <a:tcPr/>
                </a:tc>
              </a:tr>
              <a:tr h="763669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+mj-lt"/>
                        </a:rPr>
                        <a:t>Di. 14.05.2019</a:t>
                      </a:r>
                      <a:endParaRPr lang="de-DE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kumimoji="0" lang="de-DE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Wissenswerkstatt „Robotik“</a:t>
                      </a:r>
                      <a:endParaRPr kumimoji="0" lang="de-DE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63669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+mj-lt"/>
                        </a:rPr>
                        <a:t>Di. 21.05.2019</a:t>
                      </a:r>
                      <a:endParaRPr lang="de-DE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kumimoji="0" lang="de-DE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Wissenswerkstatt „Robotik“</a:t>
                      </a:r>
                      <a:endParaRPr kumimoji="0" lang="de-DE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63669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+mj-lt"/>
                        </a:rPr>
                        <a:t>Di. 28.05.2019</a:t>
                      </a:r>
                      <a:endParaRPr lang="de-DE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kumimoji="0" lang="de-DE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Wissenswerkstatt „Robotik“</a:t>
                      </a:r>
                      <a:endParaRPr kumimoji="0" lang="de-DE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26085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+mj-lt"/>
                        </a:rPr>
                        <a:t>Di. …………2019</a:t>
                      </a:r>
                      <a:endParaRPr lang="de-DE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de-DE" sz="2000" dirty="0" smtClean="0">
                          <a:latin typeface="+mj-lt"/>
                        </a:rPr>
                        <a:t>Elektronikschule/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de-DE" sz="2000" dirty="0" smtClean="0">
                          <a:latin typeface="+mj-lt"/>
                        </a:rPr>
                        <a:t>Claude-Dornier-Schule</a:t>
                      </a:r>
                      <a:endParaRPr lang="de-DE" sz="20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b="1" dirty="0" err="1" smtClean="0">
                <a:latin typeface="+mj-lt"/>
              </a:rPr>
              <a:t>TECademyPlus</a:t>
            </a:r>
            <a:r>
              <a:rPr lang="de-DE" sz="1400" b="1" dirty="0" smtClean="0">
                <a:latin typeface="+mj-lt"/>
              </a:rPr>
              <a:t> - GMS </a:t>
            </a:r>
            <a:r>
              <a:rPr lang="de-DE" sz="1400" b="1" dirty="0" err="1" smtClean="0">
                <a:latin typeface="+mj-lt"/>
              </a:rPr>
              <a:t>Manzenberg</a:t>
            </a:r>
            <a:r>
              <a:rPr lang="de-DE" sz="1400" b="1" dirty="0" smtClean="0">
                <a:latin typeface="+mj-lt"/>
              </a:rPr>
              <a:t> </a:t>
            </a:r>
            <a:r>
              <a:rPr lang="de-DE" sz="1400" b="1" dirty="0" err="1" smtClean="0">
                <a:latin typeface="+mj-lt"/>
              </a:rPr>
              <a:t>Tettnang</a:t>
            </a:r>
            <a:endParaRPr lang="de-DE" sz="1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0"/>
            <a:ext cx="7992888" cy="2736304"/>
          </a:xfrm>
        </p:spPr>
        <p:txBody>
          <a:bodyPr>
            <a:normAutofit/>
          </a:bodyPr>
          <a:lstStyle/>
          <a:p>
            <a:r>
              <a:rPr lang="de-DE" dirty="0" smtClean="0"/>
              <a:t>    </a:t>
            </a:r>
            <a:r>
              <a:rPr lang="de-DE" sz="4000" dirty="0" err="1" smtClean="0"/>
              <a:t>TECademyPlus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600" b="1" dirty="0" smtClean="0"/>
              <a:t/>
            </a:r>
            <a:br>
              <a:rPr lang="de-DE" sz="1600" b="1" dirty="0" smtClean="0"/>
            </a:br>
            <a:r>
              <a:rPr lang="de-DE" b="1" dirty="0" smtClean="0"/>
              <a:t>    Wissenswerkstatt</a:t>
            </a:r>
            <a:endParaRPr lang="de-DE" b="1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de-DE" sz="3200" b="1" dirty="0" smtClean="0">
                <a:latin typeface="+mj-lt"/>
              </a:rPr>
              <a:t> Elektrotechnik und Robotik</a:t>
            </a:r>
            <a:endParaRPr lang="de-DE" sz="3200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775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5"/>
          <p:cNvSpPr txBox="1">
            <a:spLocks/>
          </p:cNvSpPr>
          <p:nvPr/>
        </p:nvSpPr>
        <p:spPr>
          <a:xfrm>
            <a:off x="755576" y="1053939"/>
            <a:ext cx="4968552" cy="576064"/>
          </a:xfrm>
          <a:prstGeom prst="rect">
            <a:avLst/>
          </a:prstGeom>
        </p:spPr>
        <p:txBody>
          <a:bodyPr/>
          <a:lstStyle>
            <a:lvl1pPr marL="180975" indent="-180975" algn="l" defTabSz="1162050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260350" algn="l" defTabSz="1162050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rgbClr val="5B5C5A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257300" indent="-173038" algn="l" defTabSz="116205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B5C5A"/>
              </a:buClr>
              <a:buFont typeface="Wingdings" charset="0"/>
              <a:buChar char="§"/>
              <a:defRPr sz="2400">
                <a:solidFill>
                  <a:srgbClr val="4D4D4D"/>
                </a:solidFill>
                <a:latin typeface="+mn-lt"/>
                <a:ea typeface="Arial" charset="0"/>
                <a:cs typeface="+mn-cs"/>
              </a:defRPr>
            </a:lvl3pPr>
            <a:lvl4pPr marL="3149600" indent="-228600" algn="l" defTabSz="116205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B5C5A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3557588" indent="-228600" algn="l" defTabSz="116205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B5C5A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4014788" indent="-228600" algn="l" defTabSz="116205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B5C5A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4471988" indent="-228600" algn="l" defTabSz="116205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B5C5A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4929188" indent="-228600" algn="l" defTabSz="116205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B5C5A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5386388" indent="-228600" algn="l" defTabSz="116205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B5C5A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endParaRPr lang="de-DE" kern="0" dirty="0"/>
          </a:p>
        </p:txBody>
      </p:sp>
      <p:sp>
        <p:nvSpPr>
          <p:cNvPr id="8" name="Rechteck 7"/>
          <p:cNvSpPr/>
          <p:nvPr/>
        </p:nvSpPr>
        <p:spPr>
          <a:xfrm>
            <a:off x="539552" y="836712"/>
            <a:ext cx="631844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endParaRPr lang="de-DE" sz="2400" b="1" dirty="0" smtClean="0"/>
          </a:p>
          <a:p>
            <a:pPr>
              <a:buFont typeface="Wingdings" pitchFamily="2" charset="2"/>
              <a:buChar char="§"/>
            </a:pPr>
            <a:endParaRPr lang="de-DE" sz="2400" b="1" dirty="0"/>
          </a:p>
          <a:p>
            <a:endParaRPr lang="de-DE" sz="2400" b="1" dirty="0" smtClean="0"/>
          </a:p>
          <a:p>
            <a:pPr>
              <a:buFont typeface="Wingdings" pitchFamily="2" charset="2"/>
              <a:buChar char="§"/>
            </a:pPr>
            <a:endParaRPr lang="de-DE" sz="2400" b="1" dirty="0"/>
          </a:p>
          <a:p>
            <a:r>
              <a:rPr lang="de-DE" sz="2400" b="1" dirty="0" smtClean="0"/>
              <a:t>      </a:t>
            </a:r>
            <a:r>
              <a:rPr lang="de-DE" sz="2800" b="1" dirty="0" smtClean="0">
                <a:latin typeface="+mj-lt"/>
              </a:rPr>
              <a:t>Elektrotechnik</a:t>
            </a:r>
          </a:p>
          <a:p>
            <a:endParaRPr lang="de-DE" sz="2400" b="1" dirty="0" smtClean="0"/>
          </a:p>
          <a:p>
            <a:r>
              <a:rPr lang="de-DE" sz="2400" b="1" dirty="0" smtClean="0"/>
              <a:t>      </a:t>
            </a:r>
            <a:r>
              <a:rPr lang="de-DE" sz="2800" b="1" dirty="0" smtClean="0">
                <a:latin typeface="+mj-lt"/>
              </a:rPr>
              <a:t>Schweißen</a:t>
            </a:r>
          </a:p>
          <a:p>
            <a:endParaRPr lang="de-DE" sz="2400" b="1" dirty="0" smtClean="0"/>
          </a:p>
          <a:p>
            <a:r>
              <a:rPr lang="de-DE" sz="2400" b="1" dirty="0" smtClean="0"/>
              <a:t>      </a:t>
            </a:r>
            <a:r>
              <a:rPr lang="de-DE" sz="2800" b="1" dirty="0" smtClean="0">
                <a:latin typeface="+mj-lt"/>
              </a:rPr>
              <a:t>Metallguss</a:t>
            </a:r>
          </a:p>
          <a:p>
            <a:endParaRPr lang="de-DE" sz="2400" b="1" dirty="0" smtClean="0"/>
          </a:p>
          <a:p>
            <a:r>
              <a:rPr lang="de-DE" sz="2400" b="1" dirty="0" smtClean="0"/>
              <a:t>      </a:t>
            </a:r>
            <a:r>
              <a:rPr lang="de-DE" sz="2800" b="1" dirty="0" smtClean="0">
                <a:latin typeface="+mj-lt"/>
              </a:rPr>
              <a:t>Robotik</a:t>
            </a:r>
          </a:p>
          <a:p>
            <a:endParaRPr lang="de-DE" sz="2400" b="1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20688"/>
            <a:ext cx="2664296" cy="166518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429000"/>
            <a:ext cx="2736304" cy="1824201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276872"/>
            <a:ext cx="2520279" cy="1680187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509120"/>
            <a:ext cx="3060340" cy="1800200"/>
          </a:xfrm>
          <a:prstGeom prst="rect">
            <a:avLst/>
          </a:prstGeom>
        </p:spPr>
      </p:pic>
      <p:sp>
        <p:nvSpPr>
          <p:cNvPr id="16" name="Pfeil nach rechts 15"/>
          <p:cNvSpPr/>
          <p:nvPr/>
        </p:nvSpPr>
        <p:spPr>
          <a:xfrm>
            <a:off x="539552" y="2492896"/>
            <a:ext cx="40234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>
            <a:off x="539552" y="3284984"/>
            <a:ext cx="40234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rechts 17"/>
          <p:cNvSpPr/>
          <p:nvPr/>
        </p:nvSpPr>
        <p:spPr>
          <a:xfrm>
            <a:off x="539552" y="4077072"/>
            <a:ext cx="40234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rechts 18"/>
          <p:cNvSpPr/>
          <p:nvPr/>
        </p:nvSpPr>
        <p:spPr>
          <a:xfrm>
            <a:off x="539552" y="4797152"/>
            <a:ext cx="40234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9671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>
          <a:xfrm>
            <a:off x="430216" y="376244"/>
            <a:ext cx="8230810" cy="5501028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6"/>
          </p:nvPr>
        </p:nvSpPr>
        <p:spPr>
          <a:xfrm>
            <a:off x="428624" y="404664"/>
            <a:ext cx="8275638" cy="561662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>
              <a:buFont typeface="Wingdings" pitchFamily="2" charset="2"/>
              <a:buChar char="§"/>
            </a:pPr>
            <a:endParaRPr lang="de-DE" sz="3000" b="1" dirty="0" smtClean="0"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de-DE" sz="3800" b="1" dirty="0" smtClean="0">
                <a:latin typeface="+mj-lt"/>
              </a:rPr>
              <a:t>Projekt „Programmierbare 3x3 LED Matrix“</a:t>
            </a:r>
          </a:p>
          <a:p>
            <a:pPr>
              <a:buFont typeface="Wingdings" pitchFamily="2" charset="2"/>
              <a:buChar char="§"/>
            </a:pPr>
            <a:r>
              <a:rPr lang="de-DE" sz="3800" b="1" dirty="0" smtClean="0">
                <a:latin typeface="+mj-lt"/>
              </a:rPr>
              <a:t>Grundlagen der </a:t>
            </a:r>
            <a:r>
              <a:rPr lang="de-DE" sz="3800" b="1" dirty="0" err="1" smtClean="0">
                <a:latin typeface="+mj-lt"/>
              </a:rPr>
              <a:t>Arduino</a:t>
            </a:r>
            <a:r>
              <a:rPr lang="de-DE" sz="3800" b="1" dirty="0" smtClean="0">
                <a:latin typeface="+mj-lt"/>
              </a:rPr>
              <a:t>-Programmierung</a:t>
            </a:r>
          </a:p>
          <a:p>
            <a:pPr>
              <a:buFont typeface="Wingdings" pitchFamily="2" charset="2"/>
              <a:buChar char="§"/>
            </a:pPr>
            <a:r>
              <a:rPr lang="de-DE" sz="3800" b="1" dirty="0" smtClean="0">
                <a:latin typeface="+mj-lt"/>
              </a:rPr>
              <a:t>Kennenlernen der Lehrwerkstatt der Mechanik-Azubis </a:t>
            </a:r>
          </a:p>
          <a:p>
            <a:pPr marL="0" indent="0">
              <a:buNone/>
            </a:pPr>
            <a:endParaRPr lang="de-DE" sz="2400" b="1" dirty="0" smtClean="0">
              <a:latin typeface="+mj-lt"/>
            </a:endParaRPr>
          </a:p>
          <a:p>
            <a:pPr marL="0" indent="0">
              <a:buNone/>
            </a:pPr>
            <a:endParaRPr lang="de-DE" sz="2400" b="1" dirty="0">
              <a:latin typeface="+mj-lt"/>
            </a:endParaRPr>
          </a:p>
          <a:p>
            <a:pPr marL="0" indent="0">
              <a:buNone/>
            </a:pPr>
            <a:endParaRPr lang="de-DE" sz="2400" b="1" dirty="0" smtClean="0">
              <a:latin typeface="+mj-lt"/>
            </a:endParaRPr>
          </a:p>
          <a:p>
            <a:pPr marL="0" indent="0">
              <a:buNone/>
            </a:pPr>
            <a:endParaRPr lang="de-DE" sz="2400" b="1" dirty="0">
              <a:latin typeface="+mj-lt"/>
            </a:endParaRPr>
          </a:p>
          <a:p>
            <a:pPr marL="0" indent="0">
              <a:buNone/>
            </a:pPr>
            <a:r>
              <a:rPr lang="de-DE" sz="2400" b="1" dirty="0" smtClean="0">
                <a:latin typeface="+mj-lt"/>
              </a:rPr>
              <a:t>         </a:t>
            </a:r>
          </a:p>
          <a:p>
            <a:pPr marL="0" indent="0">
              <a:buNone/>
            </a:pPr>
            <a:endParaRPr lang="de-DE" sz="2400" b="1" dirty="0">
              <a:latin typeface="+mj-lt"/>
            </a:endParaRPr>
          </a:p>
          <a:p>
            <a:pPr marL="0" indent="0">
              <a:buNone/>
            </a:pPr>
            <a:endParaRPr lang="de-DE" sz="2400" b="1" dirty="0" smtClean="0">
              <a:latin typeface="+mj-lt"/>
            </a:endParaRPr>
          </a:p>
          <a:p>
            <a:pPr marL="0" indent="0">
              <a:buNone/>
            </a:pPr>
            <a:endParaRPr lang="de-DE" sz="2400" b="1" dirty="0">
              <a:latin typeface="+mj-lt"/>
            </a:endParaRPr>
          </a:p>
          <a:p>
            <a:pPr marL="0" indent="0">
              <a:buNone/>
            </a:pPr>
            <a:r>
              <a:rPr lang="de-DE" sz="2400" b="1" dirty="0" smtClean="0">
                <a:latin typeface="+mj-lt"/>
              </a:rPr>
              <a:t>          </a:t>
            </a:r>
          </a:p>
          <a:p>
            <a:pPr marL="0" indent="0">
              <a:buNone/>
            </a:pPr>
            <a:endParaRPr lang="de-DE" sz="2400" b="1" dirty="0" smtClean="0">
              <a:latin typeface="+mj-lt"/>
            </a:endParaRPr>
          </a:p>
          <a:p>
            <a:pPr marL="0" indent="0">
              <a:buNone/>
            </a:pPr>
            <a:r>
              <a:rPr lang="de-DE" sz="2400" b="1" dirty="0" smtClean="0">
                <a:latin typeface="+mj-lt"/>
              </a:rPr>
              <a:t>           </a:t>
            </a:r>
          </a:p>
          <a:p>
            <a:pPr marL="0" indent="0">
              <a:buNone/>
            </a:pPr>
            <a:r>
              <a:rPr lang="de-DE" sz="2400" b="1" dirty="0" smtClean="0">
                <a:latin typeface="+mj-lt"/>
              </a:rPr>
              <a:t>	</a:t>
            </a:r>
            <a:r>
              <a:rPr lang="de-DE" sz="4500" dirty="0" smtClean="0">
                <a:latin typeface="+mj-lt"/>
              </a:rPr>
              <a:t>Halterung für </a:t>
            </a:r>
            <a:r>
              <a:rPr lang="de-DE" sz="4500" dirty="0" err="1" smtClean="0">
                <a:latin typeface="+mj-lt"/>
              </a:rPr>
              <a:t>Arduino</a:t>
            </a:r>
            <a:r>
              <a:rPr lang="de-DE" sz="4500" dirty="0" smtClean="0">
                <a:latin typeface="+mj-lt"/>
              </a:rPr>
              <a:t>-Platine und die LED-Matrix</a:t>
            </a:r>
          </a:p>
          <a:p>
            <a:pPr marL="0" indent="0">
              <a:buNone/>
            </a:pPr>
            <a:r>
              <a:rPr lang="de-DE" sz="2400" b="1" dirty="0" smtClean="0">
                <a:latin typeface="+mj-lt"/>
              </a:rPr>
              <a:t>          	</a:t>
            </a:r>
            <a:r>
              <a:rPr lang="de-DE" sz="4500" dirty="0" smtClean="0">
                <a:latin typeface="+mj-lt"/>
              </a:rPr>
              <a:t>Würfel aus Aluminium</a:t>
            </a:r>
            <a:endParaRPr lang="de-DE" sz="4500" dirty="0">
              <a:latin typeface="+mj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2FEB41C-8063-C846-87E7-BB527545E4B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Fußzeilenplatzhalter 1"/>
          <p:cNvSpPr>
            <a:spLocks noGrp="1"/>
          </p:cNvSpPr>
          <p:nvPr>
            <p:ph type="ftr" sz="quarter" idx="19"/>
          </p:nvPr>
        </p:nvSpPr>
        <p:spPr>
          <a:xfrm>
            <a:off x="611560" y="6021288"/>
            <a:ext cx="7848872" cy="432048"/>
          </a:xfrm>
        </p:spPr>
        <p:txBody>
          <a:bodyPr/>
          <a:lstStyle/>
          <a:p>
            <a:pPr algn="ctr"/>
            <a:r>
              <a:rPr lang="de-DE" sz="1400" b="1" dirty="0" smtClean="0">
                <a:solidFill>
                  <a:srgbClr val="004990">
                    <a:tint val="75000"/>
                  </a:srgbClr>
                </a:solidFill>
                <a:latin typeface="+mj-lt"/>
                <a:cs typeface="Arial" panose="020B0604020202020204" pitchFamily="34" charset="0"/>
              </a:rPr>
              <a:t>Pilotprojekt </a:t>
            </a:r>
            <a:r>
              <a:rPr lang="de-DE" sz="1400" b="1" dirty="0" err="1" smtClean="0">
                <a:solidFill>
                  <a:srgbClr val="004990">
                    <a:tint val="75000"/>
                  </a:srgbClr>
                </a:solidFill>
                <a:latin typeface="+mj-lt"/>
                <a:cs typeface="Arial" panose="020B0604020202020204" pitchFamily="34" charset="0"/>
              </a:rPr>
              <a:t>TECademyPlus</a:t>
            </a:r>
            <a:r>
              <a:rPr lang="de-DE" sz="1400" b="1" dirty="0" smtClean="0">
                <a:solidFill>
                  <a:srgbClr val="004990">
                    <a:tint val="75000"/>
                  </a:srgbClr>
                </a:solidFill>
                <a:latin typeface="+mj-lt"/>
                <a:cs typeface="Arial" panose="020B0604020202020204" pitchFamily="34" charset="0"/>
              </a:rPr>
              <a:t> |Berufsausbildung &amp; Duales Studium | 07.02.2019</a:t>
            </a:r>
          </a:p>
        </p:txBody>
      </p:sp>
      <p:pic>
        <p:nvPicPr>
          <p:cNvPr id="8" name="Picture 2" descr="IFMLO_PANT_2c_L_20_0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2505" y="113478"/>
            <a:ext cx="3434643" cy="135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IMG_6626"/>
          <p:cNvPicPr>
            <a:picLocks noChangeAspect="1" noChangeArrowheads="1"/>
          </p:cNvPicPr>
          <p:nvPr/>
        </p:nvPicPr>
        <p:blipFill>
          <a:blip r:embed="rId4" cstate="print"/>
          <a:srcRect l="5287" t="11694" r="4230" b="12097"/>
          <a:stretch>
            <a:fillRect/>
          </a:stretch>
        </p:blipFill>
        <p:spPr bwMode="auto">
          <a:xfrm>
            <a:off x="2558511" y="2780928"/>
            <a:ext cx="3340462" cy="210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feil nach rechts 12"/>
          <p:cNvSpPr/>
          <p:nvPr/>
        </p:nvSpPr>
        <p:spPr>
          <a:xfrm>
            <a:off x="683568" y="5157192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>
            <a:off x="683568" y="5517232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1171747" y="5278389"/>
            <a:ext cx="3179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smtClean="0">
                <a:latin typeface="+mj-lt"/>
              </a:rPr>
              <a:t> </a:t>
            </a:r>
            <a:endParaRPr lang="de-DE" sz="24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513447" y="-1395536"/>
            <a:ext cx="6018210" cy="216024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6"/>
          </p:nvPr>
        </p:nvSpPr>
        <p:spPr>
          <a:xfrm>
            <a:off x="428624" y="1152002"/>
            <a:ext cx="8528524" cy="46831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de-DE" sz="2800" b="1" dirty="0" smtClean="0">
              <a:latin typeface="+mj-lt"/>
            </a:endParaRPr>
          </a:p>
          <a:p>
            <a:pPr>
              <a:buFont typeface="Wingdings" pitchFamily="2" charset="2"/>
              <a:buChar char="§"/>
            </a:pPr>
            <a:endParaRPr lang="de-DE" sz="2800" b="1" dirty="0" smtClean="0"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de-DE" sz="2800" b="1" dirty="0" smtClean="0">
                <a:latin typeface="+mj-lt"/>
              </a:rPr>
              <a:t>Projekt „Programmierbare 3x3 LED Matrix“</a:t>
            </a:r>
          </a:p>
          <a:p>
            <a:pPr>
              <a:buFont typeface="Wingdings" pitchFamily="2" charset="2"/>
              <a:buChar char="§"/>
            </a:pPr>
            <a:r>
              <a:rPr lang="de-DE" sz="2800" b="1" dirty="0" smtClean="0">
                <a:latin typeface="+mj-lt"/>
              </a:rPr>
              <a:t>Kennenlernen der Lehrwerkstatt der Elektronik-Azubis</a:t>
            </a:r>
          </a:p>
          <a:p>
            <a:pPr>
              <a:buFont typeface="Wingdings" pitchFamily="2" charset="2"/>
              <a:buChar char="§"/>
            </a:pPr>
            <a:endParaRPr lang="de-DE" sz="2800" b="1" dirty="0">
              <a:latin typeface="+mj-lt"/>
            </a:endParaRPr>
          </a:p>
          <a:p>
            <a:pPr marL="0" indent="0">
              <a:buNone/>
            </a:pPr>
            <a:r>
              <a:rPr lang="de-DE" sz="2800" dirty="0" smtClean="0">
                <a:latin typeface="+mj-lt"/>
              </a:rPr>
              <a:t>     </a:t>
            </a:r>
            <a:r>
              <a:rPr lang="de-DE" sz="2800" dirty="0" err="1" smtClean="0">
                <a:latin typeface="+mj-lt"/>
              </a:rPr>
              <a:t>Lötübungen</a:t>
            </a:r>
            <a:r>
              <a:rPr lang="de-DE" sz="2800" dirty="0" smtClean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de-DE" sz="2800" dirty="0" smtClean="0">
                <a:latin typeface="+mj-lt"/>
              </a:rPr>
              <a:t>     Bestücken der Platine der LED Matrix</a:t>
            </a:r>
          </a:p>
          <a:p>
            <a:pPr marL="0" indent="0">
              <a:buNone/>
            </a:pPr>
            <a:r>
              <a:rPr lang="de-DE" sz="2800" dirty="0" smtClean="0">
                <a:latin typeface="+mj-lt"/>
              </a:rPr>
              <a:t>     Fertigen der Kabelverbindungen für die Verbindung</a:t>
            </a:r>
          </a:p>
          <a:p>
            <a:pPr marL="0" indent="0">
              <a:buNone/>
            </a:pPr>
            <a:r>
              <a:rPr lang="de-DE" sz="2800" dirty="0" smtClean="0">
                <a:latin typeface="+mj-lt"/>
              </a:rPr>
              <a:t>     zwischen </a:t>
            </a:r>
            <a:r>
              <a:rPr lang="de-DE" sz="2800" dirty="0" err="1" smtClean="0">
                <a:latin typeface="+mj-lt"/>
              </a:rPr>
              <a:t>Arduino</a:t>
            </a:r>
            <a:r>
              <a:rPr lang="de-DE" sz="2800" dirty="0" smtClean="0">
                <a:latin typeface="+mj-lt"/>
              </a:rPr>
              <a:t> und LED Matrix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9"/>
          </p:nvPr>
        </p:nvSpPr>
        <p:spPr>
          <a:xfrm>
            <a:off x="1547664" y="6309320"/>
            <a:ext cx="5865440" cy="365125"/>
          </a:xfrm>
        </p:spPr>
        <p:txBody>
          <a:bodyPr/>
          <a:lstStyle/>
          <a:p>
            <a:pPr algn="ctr"/>
            <a:r>
              <a:rPr lang="de-DE" sz="1400" b="1" dirty="0">
                <a:solidFill>
                  <a:srgbClr val="004990">
                    <a:tint val="75000"/>
                  </a:srgbClr>
                </a:solidFill>
                <a:latin typeface="+mj-lt"/>
                <a:cs typeface="Arial" panose="020B0604020202020204" pitchFamily="34" charset="0"/>
              </a:rPr>
              <a:t>Pilotprojekt </a:t>
            </a:r>
            <a:r>
              <a:rPr lang="de-DE" sz="1400" b="1" dirty="0" err="1">
                <a:solidFill>
                  <a:srgbClr val="004990">
                    <a:tint val="75000"/>
                  </a:srgbClr>
                </a:solidFill>
                <a:latin typeface="+mj-lt"/>
                <a:cs typeface="Arial" panose="020B0604020202020204" pitchFamily="34" charset="0"/>
              </a:rPr>
              <a:t>TECademyPlus</a:t>
            </a:r>
            <a:r>
              <a:rPr lang="de-DE" sz="1400" b="1" dirty="0">
                <a:solidFill>
                  <a:srgbClr val="004990">
                    <a:tint val="75000"/>
                  </a:srgbClr>
                </a:solidFill>
                <a:latin typeface="+mj-lt"/>
                <a:cs typeface="Arial" panose="020B0604020202020204" pitchFamily="34" charset="0"/>
              </a:rPr>
              <a:t> |Berufsausbildung &amp; Duales Studium | 07.02.2019</a:t>
            </a:r>
          </a:p>
        </p:txBody>
      </p:sp>
      <p:pic>
        <p:nvPicPr>
          <p:cNvPr id="6" name="Picture 2" descr="IFMLO_PANT_2c_L_20_0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2505" y="404664"/>
            <a:ext cx="343464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feil nach rechts 8"/>
          <p:cNvSpPr/>
          <p:nvPr/>
        </p:nvSpPr>
        <p:spPr>
          <a:xfrm>
            <a:off x="251520" y="3861048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rechts 9"/>
          <p:cNvSpPr/>
          <p:nvPr/>
        </p:nvSpPr>
        <p:spPr>
          <a:xfrm>
            <a:off x="251520" y="4401108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rechts 10"/>
          <p:cNvSpPr/>
          <p:nvPr/>
        </p:nvSpPr>
        <p:spPr>
          <a:xfrm>
            <a:off x="251520" y="4939088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31298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smtClean="0"/>
              <a:t>Rolls Royce power </a:t>
            </a:r>
            <a:r>
              <a:rPr lang="de-DE" b="1" dirty="0" err="1" smtClean="0"/>
              <a:t>systems</a:t>
            </a:r>
            <a:endParaRPr lang="de-DE" b="1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b="1" dirty="0" err="1" smtClean="0">
                <a:latin typeface="+mj-lt"/>
              </a:rPr>
              <a:t>TECademyPlus</a:t>
            </a:r>
            <a:r>
              <a:rPr lang="de-DE" sz="1400" b="1" dirty="0" smtClean="0">
                <a:latin typeface="+mj-lt"/>
              </a:rPr>
              <a:t> - GMS </a:t>
            </a:r>
            <a:r>
              <a:rPr lang="de-DE" sz="1400" b="1" dirty="0" err="1" smtClean="0">
                <a:latin typeface="+mj-lt"/>
              </a:rPr>
              <a:t>Manzenberg</a:t>
            </a:r>
            <a:r>
              <a:rPr lang="de-DE" sz="1400" b="1" dirty="0" smtClean="0">
                <a:latin typeface="+mj-lt"/>
              </a:rPr>
              <a:t> </a:t>
            </a:r>
            <a:r>
              <a:rPr lang="de-DE" sz="1400" b="1" dirty="0" err="1" smtClean="0">
                <a:latin typeface="+mj-lt"/>
              </a:rPr>
              <a:t>Tettnang</a:t>
            </a:r>
            <a:endParaRPr lang="de-DE" sz="1400" b="1" dirty="0">
              <a:latin typeface="+mj-lt"/>
            </a:endParaRPr>
          </a:p>
        </p:txBody>
      </p:sp>
      <p:sp>
        <p:nvSpPr>
          <p:cNvPr id="33794" name="AutoShape 2" descr="Bildergebnis für rolls royce power system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3796" name="AutoShape 4" descr="Bildergebnis für rolls royce power system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3798" name="Picture 6" descr="Bildergebnis für rolls royce power syste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8280920" cy="4320480"/>
          </a:xfrm>
          <a:prstGeom prst="rect">
            <a:avLst/>
          </a:prstGeom>
          <a:noFill/>
        </p:spPr>
      </p:pic>
      <p:sp>
        <p:nvSpPr>
          <p:cNvPr id="33800" name="AutoShape 8" descr="data:image/png;base64,iVBORw0KGgoAAAANSUhEUgAAAEwAAAB8CAMAAAD0M6a0AAAAe1BMVEUPBZ7///8AAJsAAJgAAJoAAJkAAJwAAJaGhcWwr9i2tdt/fsJubrlAPqnNzObX1+tjYrRYV7CLi8OKisZfXrR2dr2fntCpqNRJR677+/7j4/EpJ6HS0ejw8PhOTK3Av984NqaUk8kXE6AkIaIxLqVWVLJraroeGqAAAIuwAT9HAAAH80lEQVRogeWaibKqOBBAydYBRJArgqAornf+/wunOwkKiitvqmZquurdBwYOpNNbEjxGUuVROkKivDIYj1AzrUaJVPpcW9haSgGLn/nX8nNWQvKEYJUAXrCRkktQFcKmAAkrt3P/a5lvS5ZwvmFerPWWVSstR4g4JCzUOvYWcsrKA3ieB0a8VjpnnZ/7V3Buz2Bfs0b63krlLBT0w2qzXC5BuQvFdDbbCG6Oj5umxTabY0sDflpEU3u9yNlOTfGugE0knvM5abKeE9jjx7Wxv5Ra2sfRYYi6brnGuLaGxhcsoEsIRi8g56wKYmbIcCxZHQZoOxnvwcQFBiphyU+exMLBwh7MZ4HWc5bgo3TF1loIHJpawAPYoWRaSW11OAALhZqxRGIPWEmqIb1G/AGMVyxYOdYgbJ9WLFcen7DKqEKv6d5BmMcj1FhyFo/ezChUgsd909nnME82W1RqoR7AEvT+Cf4GS2t6wGtqewADEB6+wBKGYYV2FF2zLfqELlgp7QCQh4CB7dwhKMX5XzXLHsACJQoWoxZgQzEux0BwtqaR5EVeTIFg67woiiNAUwbROWSsGYT9sFCBKtkcz+TJWGQdkUaUCypnhG3t4QbIFEmMwd/B0J3QHOC4nJpH8XS3S0Fad1oa+cXmxh7u8XB/8vPFQQ6ahvPh1pONF18dvXX73iGXztG7sEiPlugCq5LRUl1gf0RaWJ7NRkq2uw6AgpGizjejOUZ49D+FwVBO5N3k9j4Mmt1AITFZbDytXvHuYTa93UtZFSctn/IGuqnnD+27mstnih0YABCJvbPndC3uJD6CUUwlOYlLGcf5Kg1sGGS+/giGYYkk65cvQu8sbffw3d6Due5Pa9MwUd/BoF+1Hg2txOwxOKrPYbDZBlcJp2pqWtYC9mrASl7ADr06t+I6NAepWiT+QdziXnVTLLq0XNhX22rA3gaKfwRDE7ZGZ7ubUz1GInVMyov6L/dyNHtGJymZk8yEtZNAwycwOe/ZCWZ8Y7lqWTraRzC/B3NtOwn76s6Ev4Zh3LO0DXwNk1ZXPtXPjTlM9NcwVwDN6FRYI0zhS1jbN1uzHM1xLL6FLc3Z2nTNBb7ykh4+hGnby4W91BUo2XcwsN5UO8N3Nni98RNYq7GI9y6cyy9gYBwS/bTVOE47jJ18+mY4/lytnfZbHTm/XXwEq7cZ5oCTDdrJNSqKuO8DL2FwLrKDkHpvwwULryzwbBRX78O4EMKb2XfACNaJOTDrq/AZLBUKJ5tqldK6gDWJwpPeVVzcXL7jTkWeh3FVOxDJrBcKVdTxhlewniSknrLpwGBlHzN9KwRZJdVVEs4zrk28qfi1SytrwH4nIz+B7dLTadP8Sq2F1lwZ1ymcskHZfHz54RUssqU835/mQTUDYUzWdBRH2Joyzk3fTCiRnXdbl5mBjT6JAJBq5kos/+1UdwNz4SeSvzuHSpqbCuZdWKoF35sxUHs7itX5k/KgB4u325MtNCJXp83uWG/DyDqF1Zo+FNTPcjkGxo6islYqDqXp8LfdzMhKbJhGx5bGk4LbevRtGE3VbdotqcA1UWQDX8LMiTb9xAttykzEGJiN02vRZvOFHAGz4bBcUYHM7sfgQ5gyJ7SaY6u+aASM1ppQQtXm40qPgNlRpN65QmP6XdQwTcrmqD20CTV8N54NwOQ17VrrKLsz5Gcwfg/jNiiaW6zRXdL5A1ivuLmB2eeUFDGs0cXiOaytT/RDmKmxIWuN7jEMRGZvYEsyyR4MXLFHGRr9/mJ0j2AAlyl6OUHtdmHwm7dtbHcAq7RQPYE1nal5cwM7rWMj6/W6WrjQUT3L6NBZqbvrpri28dborsbxcvmmPwA9kUXHHt+C3Uwqek1Wu9eA+xLmSs2JvG9yL/18HtAVsEmkU9Hdvdm13ngBA90mp0zfdhR0u2q0cG3PYbBvjRSfv+/T4Bhf2rZ2f+YFrAmLVoLjDWyJpaWT4vQGrLdIctfNu7b/0prjvxE2ejlaXmHzZjpSmsk/s4RfxaMlucAWf3Lb47IhM7jx6v6H7vbM9ZLhXURYoXjOPUB5y9MUzM7XakWODt7KuChXq+n0V4C7AQXuYcBLrH3rwEx3Qeyo6Kl8ZMsdS5SZWNAen8oSuizEF5I13cFKmqLdwTCe4FzV5GlKknFYmegHoma+5CdW4wuqCc3bY7OFJ2tmdA+DsFLroymVKHunWlF4TLGEShlTqqKcSyVLTluyFHgQ1uDEWwx2k9UcdEm346w5dy9IQRtLxWBuagZVuOUI+oewo0l8wzA45PgHaG0gdc+rNUXdkpUmSeJT/Et+QViNYoqhAZ2ROk/c3Gy3QM/YdbotckkKc8w1KCCsxCGYPIDFMYu1vcfMmUXhJvUaZzxmEW7r1i1fdxMHoMJZpcmY9V5x0bjneqLdE8VX3WguBXcDoOwu7BBszzNW0i6mwh4Uk8KsZXdhpoAL/Z9t7RnTCHJMN/sb06BFSUnVL45fjI+CX5sYt85xLjBwJUt9QJhb9zhYGNUKjbJ7dgDRGf8couiXXEWcdsV82c5S4Zy53AmiiXY/M+Ng6SxDmZECRc5y1Xi+XLlPLMxGa/vVBE3uO0v1nRAAHNXUur7zdPoU4CgnXqwpoB3FuI8/Kuyljj224XI97rOUH3TpteRL+mBGglscHiE7RauSON+rUD0i83++Fj9FJUFlPzKqI6HGiRAL95ER4YpJNkL8wq41/Q2SFMYKW+HHr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1475656" y="0"/>
            <a:ext cx="5976664" cy="769937"/>
          </a:xfrm>
        </p:spPr>
        <p:txBody>
          <a:bodyPr/>
          <a:lstStyle/>
          <a:p>
            <a:pPr algn="ctr"/>
            <a:r>
              <a:rPr lang="de-DE" dirty="0" smtClean="0">
                <a:solidFill>
                  <a:srgbClr val="002060"/>
                </a:solidFill>
              </a:rPr>
              <a:t/>
            </a:r>
            <a:br>
              <a:rPr lang="de-DE" dirty="0" smtClean="0">
                <a:solidFill>
                  <a:srgbClr val="002060"/>
                </a:solidFill>
              </a:rPr>
            </a:br>
            <a:r>
              <a:rPr lang="de-DE" sz="2800" dirty="0" smtClean="0">
                <a:solidFill>
                  <a:srgbClr val="002060"/>
                </a:solidFill>
              </a:rPr>
              <a:t>Rolls Royce power </a:t>
            </a:r>
            <a:r>
              <a:rPr lang="de-DE" sz="2800" dirty="0" err="1" smtClean="0">
                <a:solidFill>
                  <a:srgbClr val="002060"/>
                </a:solidFill>
              </a:rPr>
              <a:t>systems</a:t>
            </a:r>
            <a:endParaRPr lang="de-DE" sz="2800" dirty="0">
              <a:solidFill>
                <a:srgbClr val="00206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>
          <a:xfrm>
            <a:off x="7924800" y="6309320"/>
            <a:ext cx="762000" cy="412155"/>
          </a:xfrm>
        </p:spPr>
        <p:txBody>
          <a:bodyPr/>
          <a:lstStyle/>
          <a:p>
            <a:fld id="{52FEB41C-8063-C846-87E7-BB527545E4B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9"/>
          </p:nvPr>
        </p:nvSpPr>
        <p:spPr>
          <a:xfrm>
            <a:off x="1825257" y="6021289"/>
            <a:ext cx="6779191" cy="538514"/>
          </a:xfrm>
        </p:spPr>
        <p:txBody>
          <a:bodyPr/>
          <a:lstStyle/>
          <a:p>
            <a:endParaRPr lang="de-DE" sz="1400" dirty="0" smtClean="0">
              <a:solidFill>
                <a:srgbClr val="004990">
                  <a:tint val="75000"/>
                </a:srgbClr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="" xmlns:p14="http://schemas.microsoft.com/office/powerpoint/2010/main" val="717534737"/>
              </p:ext>
            </p:extLst>
          </p:nvPr>
        </p:nvGraphicFramePr>
        <p:xfrm>
          <a:off x="395536" y="836712"/>
          <a:ext cx="8275640" cy="585550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1612"/>
                <a:gridCol w="2978828"/>
                <a:gridCol w="266648"/>
                <a:gridCol w="1010991"/>
                <a:gridCol w="3037561"/>
              </a:tblGrid>
              <a:tr h="494353">
                <a:tc gridSpan="2">
                  <a:txBody>
                    <a:bodyPr/>
                    <a:lstStyle/>
                    <a:p>
                      <a:pPr algn="ctr"/>
                      <a:r>
                        <a:rPr lang="de-DE" sz="1900" dirty="0" smtClean="0">
                          <a:latin typeface="+mj-lt"/>
                        </a:rPr>
                        <a:t>Donnerstag</a:t>
                      </a:r>
                      <a:r>
                        <a:rPr lang="de-DE" sz="1900" baseline="0" dirty="0" smtClean="0">
                          <a:latin typeface="+mj-lt"/>
                        </a:rPr>
                        <a:t>, </a:t>
                      </a:r>
                      <a:r>
                        <a:rPr lang="de-DE" sz="1900" dirty="0" smtClean="0">
                          <a:latin typeface="+mj-lt"/>
                        </a:rPr>
                        <a:t>24.01.2019</a:t>
                      </a:r>
                      <a:endParaRPr lang="de-DE" sz="1900" dirty="0">
                        <a:latin typeface="+mj-lt"/>
                      </a:endParaRPr>
                    </a:p>
                  </a:txBody>
                  <a:tcPr marT="60960" marB="60960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900" dirty="0">
                        <a:latin typeface="+mj-lt"/>
                      </a:endParaRPr>
                    </a:p>
                  </a:txBody>
                  <a:tcPr marT="60960" marB="6096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900" dirty="0" smtClean="0">
                          <a:latin typeface="+mj-lt"/>
                        </a:rPr>
                        <a:t>Freitag, 25.01.2019</a:t>
                      </a:r>
                      <a:endParaRPr lang="de-DE" sz="1900" dirty="0">
                        <a:latin typeface="+mj-lt"/>
                      </a:endParaRPr>
                    </a:p>
                  </a:txBody>
                  <a:tcPr marT="60960" marB="60960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624814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 smtClean="0">
                          <a:latin typeface="+mj-lt"/>
                        </a:rPr>
                        <a:t>08:00</a:t>
                      </a:r>
                      <a:r>
                        <a:rPr lang="de-DE" sz="1700" baseline="0" dirty="0" smtClean="0">
                          <a:latin typeface="+mj-lt"/>
                        </a:rPr>
                        <a:t> Uhr</a:t>
                      </a:r>
                      <a:endParaRPr lang="de-DE" sz="1700" dirty="0">
                        <a:latin typeface="+mj-lt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de-DE" sz="1700" dirty="0" smtClean="0">
                          <a:latin typeface="+mj-lt"/>
                        </a:rPr>
                        <a:t>Begrüßung</a:t>
                      </a:r>
                      <a:endParaRPr lang="de-DE" sz="1700" dirty="0">
                        <a:latin typeface="+mj-lt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 smtClean="0">
                          <a:latin typeface="+mj-lt"/>
                        </a:rPr>
                        <a:t>08:00 Uhr</a:t>
                      </a:r>
                      <a:endParaRPr lang="de-DE" sz="1700" dirty="0">
                        <a:latin typeface="+mj-lt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de-DE" sz="1700" dirty="0" smtClean="0">
                          <a:latin typeface="+mj-lt"/>
                        </a:rPr>
                        <a:t>Rückblick auf den Vortag</a:t>
                      </a:r>
                      <a:endParaRPr lang="de-DE" sz="1700" dirty="0">
                        <a:latin typeface="+mj-lt"/>
                      </a:endParaRPr>
                    </a:p>
                  </a:txBody>
                  <a:tcPr marT="60960" marB="60960"/>
                </a:tc>
              </a:tr>
              <a:tr h="624814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l" defTabSz="4023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aseline="0" dirty="0" smtClean="0">
                          <a:latin typeface="+mj-lt"/>
                        </a:rPr>
                        <a:t>Unternehmensfilm und Präsentation</a:t>
                      </a:r>
                      <a:endParaRPr lang="de-DE" sz="1700" dirty="0" smtClean="0">
                        <a:latin typeface="+mj-lt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de-DE" sz="1700" dirty="0" smtClean="0">
                          <a:latin typeface="+mj-lt"/>
                        </a:rPr>
                        <a:t>Fragerunde</a:t>
                      </a:r>
                      <a:endParaRPr lang="de-DE" sz="1700" dirty="0">
                        <a:latin typeface="+mj-lt"/>
                      </a:endParaRPr>
                    </a:p>
                  </a:txBody>
                  <a:tcPr marT="60960" marB="60960"/>
                </a:tc>
              </a:tr>
              <a:tr h="877714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 smtClean="0">
                          <a:latin typeface="+mj-lt"/>
                        </a:rPr>
                        <a:t>08:30 Uhr</a:t>
                      </a:r>
                      <a:endParaRPr lang="de-DE" sz="1700" dirty="0">
                        <a:latin typeface="+mj-lt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l" defTabSz="4023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dirty="0" smtClean="0">
                          <a:latin typeface="+mj-lt"/>
                        </a:rPr>
                        <a:t>Aktivplatz </a:t>
                      </a:r>
                      <a:r>
                        <a:rPr lang="de-DE" sz="17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Elektronikausbildung:</a:t>
                      </a:r>
                      <a:r>
                        <a:rPr lang="de-DE" sz="1700" dirty="0" smtClean="0">
                          <a:latin typeface="+mj-lt"/>
                        </a:rPr>
                        <a:t> Löten</a:t>
                      </a:r>
                      <a:r>
                        <a:rPr lang="de-DE" sz="1700" baseline="0" dirty="0" smtClean="0">
                          <a:latin typeface="+mj-lt"/>
                        </a:rPr>
                        <a:t> und Zusammenbau eines </a:t>
                      </a:r>
                      <a:br>
                        <a:rPr lang="de-DE" sz="1700" baseline="0" dirty="0" smtClean="0">
                          <a:latin typeface="+mj-lt"/>
                        </a:rPr>
                      </a:br>
                      <a:r>
                        <a:rPr lang="de-DE" sz="1700" baseline="0" dirty="0" smtClean="0">
                          <a:latin typeface="+mj-lt"/>
                        </a:rPr>
                        <a:t>E-Würfels</a:t>
                      </a:r>
                      <a:endParaRPr lang="de-DE" sz="1700" dirty="0">
                        <a:latin typeface="+mj-lt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l" defTabSz="4023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dirty="0" smtClean="0">
                          <a:latin typeface="+mj-lt"/>
                        </a:rPr>
                        <a:t>Voraussetzungen</a:t>
                      </a:r>
                      <a:r>
                        <a:rPr lang="de-DE" sz="1700" baseline="0" dirty="0" smtClean="0">
                          <a:latin typeface="+mj-lt"/>
                        </a:rPr>
                        <a:t> für eine berufliche Ausbildung</a:t>
                      </a:r>
                      <a:endParaRPr lang="de-DE" sz="1700" dirty="0" smtClean="0">
                        <a:latin typeface="+mj-lt"/>
                      </a:endParaRPr>
                    </a:p>
                  </a:txBody>
                  <a:tcPr marT="60960" marB="60960"/>
                </a:tc>
              </a:tr>
              <a:tr h="1383516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 smtClean="0">
                          <a:latin typeface="+mj-lt"/>
                        </a:rPr>
                        <a:t>10:15 Uhr</a:t>
                      </a:r>
                      <a:endParaRPr lang="de-DE" sz="1700" dirty="0">
                        <a:latin typeface="+mj-lt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de-DE" sz="1700" dirty="0" smtClean="0">
                          <a:latin typeface="+mj-lt"/>
                        </a:rPr>
                        <a:t>Besuch des Virtual Reality</a:t>
                      </a:r>
                      <a:r>
                        <a:rPr lang="de-DE" sz="1700" baseline="0" dirty="0" smtClean="0">
                          <a:latin typeface="+mj-lt"/>
                        </a:rPr>
                        <a:t> Raums</a:t>
                      </a:r>
                    </a:p>
                    <a:p>
                      <a:r>
                        <a:rPr lang="de-DE" sz="1700" baseline="0" dirty="0" smtClean="0">
                          <a:latin typeface="+mj-lt"/>
                        </a:rPr>
                        <a:t>Film und Anwendung Motor in 3D „Flug durch den Motor</a:t>
                      </a:r>
                      <a:r>
                        <a:rPr lang="de-DE" sz="1700" baseline="0" dirty="0" smtClean="0"/>
                        <a:t>“</a:t>
                      </a:r>
                      <a:endParaRPr lang="de-DE" sz="17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 smtClean="0">
                          <a:latin typeface="+mj-lt"/>
                        </a:rPr>
                        <a:t>08:</a:t>
                      </a:r>
                      <a:r>
                        <a:rPr lang="de-DE" sz="1700" baseline="0" dirty="0" smtClean="0">
                          <a:latin typeface="+mj-lt"/>
                        </a:rPr>
                        <a:t>30 Uhr</a:t>
                      </a:r>
                      <a:endParaRPr lang="de-DE" sz="1700" dirty="0">
                        <a:latin typeface="+mj-lt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de-DE" sz="1700" dirty="0" smtClean="0">
                          <a:latin typeface="+mj-lt"/>
                        </a:rPr>
                        <a:t>Aktivplatz</a:t>
                      </a:r>
                      <a:r>
                        <a:rPr lang="de-DE" sz="1700" baseline="0" dirty="0" smtClean="0">
                          <a:latin typeface="+mj-lt"/>
                        </a:rPr>
                        <a:t> </a:t>
                      </a:r>
                      <a:r>
                        <a:rPr lang="de-DE" sz="1700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Ausbildungswerkstatt</a:t>
                      </a:r>
                    </a:p>
                    <a:p>
                      <a:r>
                        <a:rPr lang="de-DE" sz="1700" baseline="0" dirty="0" smtClean="0">
                          <a:latin typeface="+mj-lt"/>
                        </a:rPr>
                        <a:t>Herstellung eines Schlüsselanhängers (feilen, sägen, bohren)</a:t>
                      </a:r>
                      <a:endParaRPr lang="de-DE" sz="1700" dirty="0">
                        <a:latin typeface="+mj-lt"/>
                      </a:endParaRPr>
                    </a:p>
                  </a:txBody>
                  <a:tcPr marT="60960" marB="60960"/>
                </a:tc>
              </a:tr>
              <a:tr h="1130615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 smtClean="0">
                          <a:latin typeface="+mj-lt"/>
                        </a:rPr>
                        <a:t>11:15 Uhr</a:t>
                      </a:r>
                      <a:endParaRPr lang="de-DE" sz="1700" dirty="0">
                        <a:latin typeface="+mj-lt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de-DE" sz="1700" dirty="0" smtClean="0">
                          <a:latin typeface="+mj-lt"/>
                        </a:rPr>
                        <a:t>Betriebsrundgang</a:t>
                      </a:r>
                    </a:p>
                    <a:p>
                      <a:r>
                        <a:rPr lang="de-DE" sz="1700" dirty="0" smtClean="0">
                          <a:latin typeface="+mj-lt"/>
                        </a:rPr>
                        <a:t>Serienfertigung</a:t>
                      </a:r>
                      <a:r>
                        <a:rPr lang="de-DE" sz="1700" baseline="0" dirty="0" smtClean="0">
                          <a:latin typeface="+mj-lt"/>
                        </a:rPr>
                        <a:t>, Härterei</a:t>
                      </a:r>
                      <a:endParaRPr lang="de-DE" sz="1700" dirty="0">
                        <a:latin typeface="+mj-lt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 smtClean="0">
                          <a:latin typeface="+mj-lt"/>
                        </a:rPr>
                        <a:t>11:45 Uhr</a:t>
                      </a:r>
                      <a:endParaRPr lang="de-DE" sz="1700" dirty="0">
                        <a:latin typeface="+mj-lt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de-DE" sz="1700" dirty="0" smtClean="0">
                          <a:latin typeface="+mj-lt"/>
                        </a:rPr>
                        <a:t>CNC Grundausbildung</a:t>
                      </a:r>
                    </a:p>
                    <a:p>
                      <a:r>
                        <a:rPr lang="de-DE" sz="1700" dirty="0" smtClean="0">
                          <a:latin typeface="+mj-lt"/>
                        </a:rPr>
                        <a:t>Gravur</a:t>
                      </a:r>
                      <a:r>
                        <a:rPr lang="de-DE" sz="1700" baseline="0" dirty="0" smtClean="0">
                          <a:latin typeface="+mj-lt"/>
                        </a:rPr>
                        <a:t> des eigenen Namens auf den Schlüsselanhänger mit einer CNC-Maschine</a:t>
                      </a:r>
                      <a:endParaRPr lang="de-DE" sz="1700" dirty="0">
                        <a:latin typeface="+mj-lt"/>
                      </a:endParaRPr>
                    </a:p>
                  </a:txBody>
                  <a:tcPr marT="60960" marB="60960"/>
                </a:tc>
              </a:tr>
              <a:tr h="624814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 smtClean="0">
                          <a:latin typeface="+mj-lt"/>
                        </a:rPr>
                        <a:t>12:30 Uhr</a:t>
                      </a:r>
                      <a:endParaRPr lang="de-DE" sz="1700" dirty="0">
                        <a:latin typeface="+mj-lt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de-DE" sz="1700" dirty="0" smtClean="0">
                          <a:latin typeface="+mj-lt"/>
                        </a:rPr>
                        <a:t>Abschluss</a:t>
                      </a:r>
                      <a:endParaRPr lang="de-DE" sz="1700" dirty="0">
                        <a:latin typeface="+mj-lt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 smtClean="0">
                          <a:latin typeface="+mj-lt"/>
                        </a:rPr>
                        <a:t>12:15</a:t>
                      </a:r>
                      <a:r>
                        <a:rPr lang="de-DE" sz="1700" baseline="0" dirty="0" smtClean="0">
                          <a:latin typeface="+mj-lt"/>
                        </a:rPr>
                        <a:t> Uhr</a:t>
                      </a:r>
                      <a:endParaRPr lang="de-DE" sz="1700" dirty="0">
                        <a:latin typeface="+mj-lt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de-DE" sz="1700" dirty="0" smtClean="0">
                          <a:latin typeface="+mj-lt"/>
                        </a:rPr>
                        <a:t>Abschluss</a:t>
                      </a:r>
                      <a:endParaRPr lang="de-DE" sz="1700" dirty="0">
                        <a:latin typeface="+mj-lt"/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7482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NOCDCHECK" val="-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509</Words>
  <Application>Microsoft Office PowerPoint</Application>
  <PresentationFormat>Bildschirmpräsentation (4:3)</PresentationFormat>
  <Paragraphs>192</Paragraphs>
  <Slides>15</Slides>
  <Notes>4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7" baseType="lpstr">
      <vt:lpstr>Hyperion</vt:lpstr>
      <vt:lpstr>Document</vt:lpstr>
      <vt:lpstr> Pilotprojekt TECademyPlus Schuljahr 2018-19</vt:lpstr>
      <vt:lpstr>Folie 2</vt:lpstr>
      <vt:lpstr>Folie 3</vt:lpstr>
      <vt:lpstr>    TECademyPlus      Wissenswerkstatt</vt:lpstr>
      <vt:lpstr>Folie 5</vt:lpstr>
      <vt:lpstr>             </vt:lpstr>
      <vt:lpstr>Folie 7</vt:lpstr>
      <vt:lpstr>Rolls Royce power systems</vt:lpstr>
      <vt:lpstr> Rolls Royce power systems</vt:lpstr>
      <vt:lpstr>TECademyPlus – Lernziele und Inhalte</vt:lpstr>
      <vt:lpstr> ZF Friedrichshafen AG</vt:lpstr>
      <vt:lpstr>Folie 12</vt:lpstr>
      <vt:lpstr>Folie 13</vt:lpstr>
      <vt:lpstr>Folie 14</vt:lpstr>
      <vt:lpstr>TeilnehmerInnen TECademyPlus  Schuljahr 2018-19</vt:lpstr>
    </vt:vector>
  </TitlesOfParts>
  <Company>Frost-RL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TECademyPlus</dc:title>
  <dc:creator>Lott</dc:creator>
  <cp:lastModifiedBy>Lott</cp:lastModifiedBy>
  <cp:revision>61</cp:revision>
  <cp:lastPrinted>2019-02-11T07:09:16Z</cp:lastPrinted>
  <dcterms:created xsi:type="dcterms:W3CDTF">2019-02-07T13:42:18Z</dcterms:created>
  <dcterms:modified xsi:type="dcterms:W3CDTF">2019-02-14T06:56:19Z</dcterms:modified>
</cp:coreProperties>
</file>